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25"/>
  </p:notesMasterIdLst>
  <p:sldIdLst>
    <p:sldId id="258" r:id="rId3"/>
    <p:sldId id="306" r:id="rId4"/>
    <p:sldId id="264" r:id="rId5"/>
    <p:sldId id="272" r:id="rId6"/>
    <p:sldId id="299" r:id="rId7"/>
    <p:sldId id="311" r:id="rId8"/>
    <p:sldId id="309" r:id="rId9"/>
    <p:sldId id="263" r:id="rId10"/>
    <p:sldId id="304" r:id="rId11"/>
    <p:sldId id="302" r:id="rId12"/>
    <p:sldId id="303" r:id="rId13"/>
    <p:sldId id="300" r:id="rId14"/>
    <p:sldId id="316" r:id="rId15"/>
    <p:sldId id="317" r:id="rId16"/>
    <p:sldId id="271" r:id="rId17"/>
    <p:sldId id="319" r:id="rId18"/>
    <p:sldId id="313" r:id="rId19"/>
    <p:sldId id="325" r:id="rId20"/>
    <p:sldId id="327" r:id="rId21"/>
    <p:sldId id="324" r:id="rId22"/>
    <p:sldId id="326" r:id="rId23"/>
    <p:sldId id="32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BAA39"/>
    <a:srgbClr val="BD7E36"/>
    <a:srgbClr val="B6FF93"/>
    <a:srgbClr val="B6FF00"/>
    <a:srgbClr val="2AFF91"/>
    <a:srgbClr val="1980C3"/>
    <a:srgbClr val="CA9A12"/>
    <a:srgbClr val="ABAA3A"/>
    <a:srgbClr val="FFFFFF"/>
    <a:srgbClr val="83BF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88"/>
    <p:restoredTop sz="95666"/>
  </p:normalViewPr>
  <p:slideViewPr>
    <p:cSldViewPr snapToGrid="0" snapToObjects="1">
      <p:cViewPr varScale="1">
        <p:scale>
          <a:sx n="102" d="100"/>
          <a:sy n="102" d="100"/>
        </p:scale>
        <p:origin x="70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D0F5C2-3F7A-A14A-ACC6-A436BAC69A00}" type="datetimeFigureOut">
              <a:rPr lang="en-GB" smtClean="0"/>
              <a:t>02/12/2021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B61329-F861-2F4B-81B1-759A2776A506}" type="slidenum">
              <a:rPr lang="en-GB" smtClean="0"/>
              <a:t>‹#›</a:t>
            </a:fld>
            <a:endParaRPr lang="en-GB"/>
          </a:p>
        </p:txBody>
      </p:sp>
    </p:spTree>
    <p:extLst>
      <p:ext uri="{BB962C8B-B14F-4D97-AF65-F5344CB8AC3E}">
        <p14:creationId xmlns:p14="http://schemas.microsoft.com/office/powerpoint/2010/main" val="911403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9EC65-D045-5B45-9D28-97E476924B3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07F0C3CC-7BE2-0B42-9F57-8715DB4BC2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A79412AA-9D1E-D840-8083-A73503D55C15}"/>
              </a:ext>
            </a:extLst>
          </p:cNvPr>
          <p:cNvSpPr>
            <a:spLocks noGrp="1"/>
          </p:cNvSpPr>
          <p:nvPr>
            <p:ph type="dt" sz="half" idx="10"/>
          </p:nvPr>
        </p:nvSpPr>
        <p:spPr/>
        <p:txBody>
          <a:bodyPr/>
          <a:lstStyle/>
          <a:p>
            <a:fld id="{5938795D-0D20-4C49-BE12-FDA5D63249BF}" type="datetimeFigureOut">
              <a:rPr lang="en-GB" smtClean="0"/>
              <a:t>02/12/2021</a:t>
            </a:fld>
            <a:endParaRPr lang="en-GB"/>
          </a:p>
        </p:txBody>
      </p:sp>
      <p:sp>
        <p:nvSpPr>
          <p:cNvPr id="5" name="Footer Placeholder 4">
            <a:extLst>
              <a:ext uri="{FF2B5EF4-FFF2-40B4-BE49-F238E27FC236}">
                <a16:creationId xmlns:a16="http://schemas.microsoft.com/office/drawing/2014/main" id="{C56A4086-5B42-8F42-8D85-12C11ACF00A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B1385A9-E174-3446-B780-1CD2537B2131}"/>
              </a:ext>
            </a:extLst>
          </p:cNvPr>
          <p:cNvSpPr>
            <a:spLocks noGrp="1"/>
          </p:cNvSpPr>
          <p:nvPr>
            <p:ph type="sldNum" sz="quarter" idx="12"/>
          </p:nvPr>
        </p:nvSpPr>
        <p:spPr/>
        <p:txBody>
          <a:bodyPr/>
          <a:lstStyle/>
          <a:p>
            <a:fld id="{0F6872B3-DE42-2C4A-ADA7-5B2379D7EC3B}" type="slidenum">
              <a:rPr lang="en-GB" smtClean="0"/>
              <a:t>‹#›</a:t>
            </a:fld>
            <a:endParaRPr lang="en-GB"/>
          </a:p>
        </p:txBody>
      </p:sp>
    </p:spTree>
    <p:extLst>
      <p:ext uri="{BB962C8B-B14F-4D97-AF65-F5344CB8AC3E}">
        <p14:creationId xmlns:p14="http://schemas.microsoft.com/office/powerpoint/2010/main" val="4189785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29B1D-FA08-6041-88D8-5F5C1BA99328}"/>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AC6E3A3A-633B-ED40-AE09-9A14585207A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C167FE6-4087-9A48-AFF7-9D84CCA861BF}"/>
              </a:ext>
            </a:extLst>
          </p:cNvPr>
          <p:cNvSpPr>
            <a:spLocks noGrp="1"/>
          </p:cNvSpPr>
          <p:nvPr>
            <p:ph type="dt" sz="half" idx="10"/>
          </p:nvPr>
        </p:nvSpPr>
        <p:spPr/>
        <p:txBody>
          <a:bodyPr/>
          <a:lstStyle/>
          <a:p>
            <a:fld id="{5938795D-0D20-4C49-BE12-FDA5D63249BF}" type="datetimeFigureOut">
              <a:rPr lang="en-GB" smtClean="0"/>
              <a:t>02/12/2021</a:t>
            </a:fld>
            <a:endParaRPr lang="en-GB"/>
          </a:p>
        </p:txBody>
      </p:sp>
      <p:sp>
        <p:nvSpPr>
          <p:cNvPr id="5" name="Footer Placeholder 4">
            <a:extLst>
              <a:ext uri="{FF2B5EF4-FFF2-40B4-BE49-F238E27FC236}">
                <a16:creationId xmlns:a16="http://schemas.microsoft.com/office/drawing/2014/main" id="{BCA501AF-52F4-7646-A4BB-DA42D973B6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BA3E9A-CA39-2544-BB92-436202F46909}"/>
              </a:ext>
            </a:extLst>
          </p:cNvPr>
          <p:cNvSpPr>
            <a:spLocks noGrp="1"/>
          </p:cNvSpPr>
          <p:nvPr>
            <p:ph type="sldNum" sz="quarter" idx="12"/>
          </p:nvPr>
        </p:nvSpPr>
        <p:spPr/>
        <p:txBody>
          <a:bodyPr/>
          <a:lstStyle/>
          <a:p>
            <a:fld id="{0F6872B3-DE42-2C4A-ADA7-5B2379D7EC3B}" type="slidenum">
              <a:rPr lang="en-GB" smtClean="0"/>
              <a:t>‹#›</a:t>
            </a:fld>
            <a:endParaRPr lang="en-GB"/>
          </a:p>
        </p:txBody>
      </p:sp>
    </p:spTree>
    <p:extLst>
      <p:ext uri="{BB962C8B-B14F-4D97-AF65-F5344CB8AC3E}">
        <p14:creationId xmlns:p14="http://schemas.microsoft.com/office/powerpoint/2010/main" val="3862108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3539F3-5BA4-5744-ADC1-72A2F0E22FEF}"/>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F2A66A6F-8598-2C46-94E5-386C189CDAB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565A8B9-D2F9-9844-BDDA-FD774D47B656}"/>
              </a:ext>
            </a:extLst>
          </p:cNvPr>
          <p:cNvSpPr>
            <a:spLocks noGrp="1"/>
          </p:cNvSpPr>
          <p:nvPr>
            <p:ph type="dt" sz="half" idx="10"/>
          </p:nvPr>
        </p:nvSpPr>
        <p:spPr/>
        <p:txBody>
          <a:bodyPr/>
          <a:lstStyle/>
          <a:p>
            <a:fld id="{5938795D-0D20-4C49-BE12-FDA5D63249BF}" type="datetimeFigureOut">
              <a:rPr lang="en-GB" smtClean="0"/>
              <a:t>02/12/2021</a:t>
            </a:fld>
            <a:endParaRPr lang="en-GB"/>
          </a:p>
        </p:txBody>
      </p:sp>
      <p:sp>
        <p:nvSpPr>
          <p:cNvPr id="5" name="Footer Placeholder 4">
            <a:extLst>
              <a:ext uri="{FF2B5EF4-FFF2-40B4-BE49-F238E27FC236}">
                <a16:creationId xmlns:a16="http://schemas.microsoft.com/office/drawing/2014/main" id="{963F8ECF-1A20-1A4B-9B20-870382E774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3C2803-0D3C-E641-8140-770EC1AF9AFA}"/>
              </a:ext>
            </a:extLst>
          </p:cNvPr>
          <p:cNvSpPr>
            <a:spLocks noGrp="1"/>
          </p:cNvSpPr>
          <p:nvPr>
            <p:ph type="sldNum" sz="quarter" idx="12"/>
          </p:nvPr>
        </p:nvSpPr>
        <p:spPr/>
        <p:txBody>
          <a:bodyPr/>
          <a:lstStyle/>
          <a:p>
            <a:fld id="{0F6872B3-DE42-2C4A-ADA7-5B2379D7EC3B}" type="slidenum">
              <a:rPr lang="en-GB" smtClean="0"/>
              <a:t>‹#›</a:t>
            </a:fld>
            <a:endParaRPr lang="en-GB"/>
          </a:p>
        </p:txBody>
      </p:sp>
    </p:spTree>
    <p:extLst>
      <p:ext uri="{BB962C8B-B14F-4D97-AF65-F5344CB8AC3E}">
        <p14:creationId xmlns:p14="http://schemas.microsoft.com/office/powerpoint/2010/main" val="3122334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9EC65-D045-5B45-9D28-97E476924B3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07F0C3CC-7BE2-0B42-9F57-8715DB4BC2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A79412AA-9D1E-D840-8083-A73503D55C15}"/>
              </a:ext>
            </a:extLst>
          </p:cNvPr>
          <p:cNvSpPr>
            <a:spLocks noGrp="1"/>
          </p:cNvSpPr>
          <p:nvPr>
            <p:ph type="dt" sz="half" idx="10"/>
          </p:nvPr>
        </p:nvSpPr>
        <p:spPr/>
        <p:txBody>
          <a:bodyPr/>
          <a:lstStyle/>
          <a:p>
            <a:fld id="{5938795D-0D20-4C49-BE12-FDA5D63249BF}" type="datetimeFigureOut">
              <a:rPr lang="en-GB" smtClean="0"/>
              <a:t>02/12/2021</a:t>
            </a:fld>
            <a:endParaRPr lang="en-GB"/>
          </a:p>
        </p:txBody>
      </p:sp>
      <p:sp>
        <p:nvSpPr>
          <p:cNvPr id="5" name="Footer Placeholder 4">
            <a:extLst>
              <a:ext uri="{FF2B5EF4-FFF2-40B4-BE49-F238E27FC236}">
                <a16:creationId xmlns:a16="http://schemas.microsoft.com/office/drawing/2014/main" id="{C56A4086-5B42-8F42-8D85-12C11ACF00A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B1385A9-E174-3446-B780-1CD2537B2131}"/>
              </a:ext>
            </a:extLst>
          </p:cNvPr>
          <p:cNvSpPr>
            <a:spLocks noGrp="1"/>
          </p:cNvSpPr>
          <p:nvPr>
            <p:ph type="sldNum" sz="quarter" idx="12"/>
          </p:nvPr>
        </p:nvSpPr>
        <p:spPr/>
        <p:txBody>
          <a:bodyPr/>
          <a:lstStyle/>
          <a:p>
            <a:fld id="{0F6872B3-DE42-2C4A-ADA7-5B2379D7EC3B}" type="slidenum">
              <a:rPr lang="en-GB" smtClean="0"/>
              <a:t>‹#›</a:t>
            </a:fld>
            <a:endParaRPr lang="en-GB"/>
          </a:p>
        </p:txBody>
      </p:sp>
    </p:spTree>
    <p:extLst>
      <p:ext uri="{BB962C8B-B14F-4D97-AF65-F5344CB8AC3E}">
        <p14:creationId xmlns:p14="http://schemas.microsoft.com/office/powerpoint/2010/main" val="36418515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2B541-3209-7644-8FBF-6DC9A8279BED}"/>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875A6314-7062-F948-97EC-0F09872E2AF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ED73481-1925-7044-AA66-484426618F4B}"/>
              </a:ext>
            </a:extLst>
          </p:cNvPr>
          <p:cNvSpPr>
            <a:spLocks noGrp="1"/>
          </p:cNvSpPr>
          <p:nvPr>
            <p:ph type="dt" sz="half" idx="10"/>
          </p:nvPr>
        </p:nvSpPr>
        <p:spPr/>
        <p:txBody>
          <a:bodyPr/>
          <a:lstStyle/>
          <a:p>
            <a:fld id="{5938795D-0D20-4C49-BE12-FDA5D63249BF}" type="datetimeFigureOut">
              <a:rPr lang="en-GB" smtClean="0"/>
              <a:t>02/12/2021</a:t>
            </a:fld>
            <a:endParaRPr lang="en-GB"/>
          </a:p>
        </p:txBody>
      </p:sp>
      <p:sp>
        <p:nvSpPr>
          <p:cNvPr id="5" name="Footer Placeholder 4">
            <a:extLst>
              <a:ext uri="{FF2B5EF4-FFF2-40B4-BE49-F238E27FC236}">
                <a16:creationId xmlns:a16="http://schemas.microsoft.com/office/drawing/2014/main" id="{CF93FEF9-B0C5-3046-AAC3-453D937F0A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644B7C-B2F4-3147-9A1F-89D6B38C1A8B}"/>
              </a:ext>
            </a:extLst>
          </p:cNvPr>
          <p:cNvSpPr>
            <a:spLocks noGrp="1"/>
          </p:cNvSpPr>
          <p:nvPr>
            <p:ph type="sldNum" sz="quarter" idx="12"/>
          </p:nvPr>
        </p:nvSpPr>
        <p:spPr/>
        <p:txBody>
          <a:bodyPr/>
          <a:lstStyle/>
          <a:p>
            <a:fld id="{0F6872B3-DE42-2C4A-ADA7-5B2379D7EC3B}" type="slidenum">
              <a:rPr lang="en-GB" smtClean="0"/>
              <a:t>‹#›</a:t>
            </a:fld>
            <a:endParaRPr lang="en-GB"/>
          </a:p>
        </p:txBody>
      </p:sp>
    </p:spTree>
    <p:extLst>
      <p:ext uri="{BB962C8B-B14F-4D97-AF65-F5344CB8AC3E}">
        <p14:creationId xmlns:p14="http://schemas.microsoft.com/office/powerpoint/2010/main" val="31903834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1A252-1558-634B-9B69-DEB21594FFF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57140946-EC4C-9B41-BB19-56B97EACB9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E51B82B-EC9C-034F-A6D6-B4C2FC52A018}"/>
              </a:ext>
            </a:extLst>
          </p:cNvPr>
          <p:cNvSpPr>
            <a:spLocks noGrp="1"/>
          </p:cNvSpPr>
          <p:nvPr>
            <p:ph type="dt" sz="half" idx="10"/>
          </p:nvPr>
        </p:nvSpPr>
        <p:spPr/>
        <p:txBody>
          <a:bodyPr/>
          <a:lstStyle/>
          <a:p>
            <a:fld id="{5938795D-0D20-4C49-BE12-FDA5D63249BF}" type="datetimeFigureOut">
              <a:rPr lang="en-GB" smtClean="0"/>
              <a:t>02/12/2021</a:t>
            </a:fld>
            <a:endParaRPr lang="en-GB"/>
          </a:p>
        </p:txBody>
      </p:sp>
      <p:sp>
        <p:nvSpPr>
          <p:cNvPr id="5" name="Footer Placeholder 4">
            <a:extLst>
              <a:ext uri="{FF2B5EF4-FFF2-40B4-BE49-F238E27FC236}">
                <a16:creationId xmlns:a16="http://schemas.microsoft.com/office/drawing/2014/main" id="{CD9980F1-A760-B944-AA2A-993C1F9AF0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2A8544-BD81-0F49-89D6-7A086EFF7864}"/>
              </a:ext>
            </a:extLst>
          </p:cNvPr>
          <p:cNvSpPr>
            <a:spLocks noGrp="1"/>
          </p:cNvSpPr>
          <p:nvPr>
            <p:ph type="sldNum" sz="quarter" idx="12"/>
          </p:nvPr>
        </p:nvSpPr>
        <p:spPr/>
        <p:txBody>
          <a:bodyPr/>
          <a:lstStyle/>
          <a:p>
            <a:fld id="{0F6872B3-DE42-2C4A-ADA7-5B2379D7EC3B}" type="slidenum">
              <a:rPr lang="en-GB" smtClean="0"/>
              <a:t>‹#›</a:t>
            </a:fld>
            <a:endParaRPr lang="en-GB"/>
          </a:p>
        </p:txBody>
      </p:sp>
    </p:spTree>
    <p:extLst>
      <p:ext uri="{BB962C8B-B14F-4D97-AF65-F5344CB8AC3E}">
        <p14:creationId xmlns:p14="http://schemas.microsoft.com/office/powerpoint/2010/main" val="28581160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B0925-6131-9643-8B51-D4F423EF961D}"/>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56D0BE7C-3071-BB45-BBE9-7C963DA3502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5AEDBF17-C356-924E-BAF4-75EFE3D7571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DEBC2BC5-7E07-724A-8645-B6C5C208DE30}"/>
              </a:ext>
            </a:extLst>
          </p:cNvPr>
          <p:cNvSpPr>
            <a:spLocks noGrp="1"/>
          </p:cNvSpPr>
          <p:nvPr>
            <p:ph type="dt" sz="half" idx="10"/>
          </p:nvPr>
        </p:nvSpPr>
        <p:spPr/>
        <p:txBody>
          <a:bodyPr/>
          <a:lstStyle/>
          <a:p>
            <a:fld id="{5938795D-0D20-4C49-BE12-FDA5D63249BF}" type="datetimeFigureOut">
              <a:rPr lang="en-GB" smtClean="0"/>
              <a:t>02/12/2021</a:t>
            </a:fld>
            <a:endParaRPr lang="en-GB"/>
          </a:p>
        </p:txBody>
      </p:sp>
      <p:sp>
        <p:nvSpPr>
          <p:cNvPr id="6" name="Footer Placeholder 5">
            <a:extLst>
              <a:ext uri="{FF2B5EF4-FFF2-40B4-BE49-F238E27FC236}">
                <a16:creationId xmlns:a16="http://schemas.microsoft.com/office/drawing/2014/main" id="{CDDAFDDF-15BC-7443-ADBB-564EEE9A97C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496117C-01C0-9C48-B866-5215D95FA8E5}"/>
              </a:ext>
            </a:extLst>
          </p:cNvPr>
          <p:cNvSpPr>
            <a:spLocks noGrp="1"/>
          </p:cNvSpPr>
          <p:nvPr>
            <p:ph type="sldNum" sz="quarter" idx="12"/>
          </p:nvPr>
        </p:nvSpPr>
        <p:spPr/>
        <p:txBody>
          <a:bodyPr/>
          <a:lstStyle/>
          <a:p>
            <a:fld id="{0F6872B3-DE42-2C4A-ADA7-5B2379D7EC3B}" type="slidenum">
              <a:rPr lang="en-GB" smtClean="0"/>
              <a:t>‹#›</a:t>
            </a:fld>
            <a:endParaRPr lang="en-GB"/>
          </a:p>
        </p:txBody>
      </p:sp>
    </p:spTree>
    <p:extLst>
      <p:ext uri="{BB962C8B-B14F-4D97-AF65-F5344CB8AC3E}">
        <p14:creationId xmlns:p14="http://schemas.microsoft.com/office/powerpoint/2010/main" val="37221154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E6504-DF04-5945-97FE-11E529BFEACA}"/>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CC04807A-59F3-C242-9E64-3897B3BAF5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A6F9145-C06F-9041-8B09-07E3A064AE9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D6F0D453-8F84-C34D-9710-A599CD6D53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1A3AAF3-4E45-7C4C-8971-0007576BA6C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55563A20-6E70-8947-A2C4-FC0167C8A382}"/>
              </a:ext>
            </a:extLst>
          </p:cNvPr>
          <p:cNvSpPr>
            <a:spLocks noGrp="1"/>
          </p:cNvSpPr>
          <p:nvPr>
            <p:ph type="dt" sz="half" idx="10"/>
          </p:nvPr>
        </p:nvSpPr>
        <p:spPr/>
        <p:txBody>
          <a:bodyPr/>
          <a:lstStyle/>
          <a:p>
            <a:fld id="{5938795D-0D20-4C49-BE12-FDA5D63249BF}" type="datetimeFigureOut">
              <a:rPr lang="en-GB" smtClean="0"/>
              <a:t>02/12/2021</a:t>
            </a:fld>
            <a:endParaRPr lang="en-GB"/>
          </a:p>
        </p:txBody>
      </p:sp>
      <p:sp>
        <p:nvSpPr>
          <p:cNvPr id="8" name="Footer Placeholder 7">
            <a:extLst>
              <a:ext uri="{FF2B5EF4-FFF2-40B4-BE49-F238E27FC236}">
                <a16:creationId xmlns:a16="http://schemas.microsoft.com/office/drawing/2014/main" id="{4AEC9B11-52A4-F149-87D1-30320B275A2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8774E80-2840-354D-8B88-22859E9132BA}"/>
              </a:ext>
            </a:extLst>
          </p:cNvPr>
          <p:cNvSpPr>
            <a:spLocks noGrp="1"/>
          </p:cNvSpPr>
          <p:nvPr>
            <p:ph type="sldNum" sz="quarter" idx="12"/>
          </p:nvPr>
        </p:nvSpPr>
        <p:spPr/>
        <p:txBody>
          <a:bodyPr/>
          <a:lstStyle/>
          <a:p>
            <a:fld id="{0F6872B3-DE42-2C4A-ADA7-5B2379D7EC3B}" type="slidenum">
              <a:rPr lang="en-GB" smtClean="0"/>
              <a:t>‹#›</a:t>
            </a:fld>
            <a:endParaRPr lang="en-GB"/>
          </a:p>
        </p:txBody>
      </p:sp>
    </p:spTree>
    <p:extLst>
      <p:ext uri="{BB962C8B-B14F-4D97-AF65-F5344CB8AC3E}">
        <p14:creationId xmlns:p14="http://schemas.microsoft.com/office/powerpoint/2010/main" val="36164482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A4E14-1AC9-134E-A07B-6639ACBB5E7F}"/>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800C254E-9C50-1E41-A9F9-35D6DC3026C3}"/>
              </a:ext>
            </a:extLst>
          </p:cNvPr>
          <p:cNvSpPr>
            <a:spLocks noGrp="1"/>
          </p:cNvSpPr>
          <p:nvPr>
            <p:ph type="dt" sz="half" idx="10"/>
          </p:nvPr>
        </p:nvSpPr>
        <p:spPr/>
        <p:txBody>
          <a:bodyPr/>
          <a:lstStyle/>
          <a:p>
            <a:fld id="{5938795D-0D20-4C49-BE12-FDA5D63249BF}" type="datetimeFigureOut">
              <a:rPr lang="en-GB" smtClean="0"/>
              <a:t>02/12/2021</a:t>
            </a:fld>
            <a:endParaRPr lang="en-GB"/>
          </a:p>
        </p:txBody>
      </p:sp>
      <p:sp>
        <p:nvSpPr>
          <p:cNvPr id="4" name="Footer Placeholder 3">
            <a:extLst>
              <a:ext uri="{FF2B5EF4-FFF2-40B4-BE49-F238E27FC236}">
                <a16:creationId xmlns:a16="http://schemas.microsoft.com/office/drawing/2014/main" id="{9B0C6FBC-26AE-3D40-B25C-2449E94D8D5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F7CB2B3-AA67-2744-A46F-FE68EF4F74F3}"/>
              </a:ext>
            </a:extLst>
          </p:cNvPr>
          <p:cNvSpPr>
            <a:spLocks noGrp="1"/>
          </p:cNvSpPr>
          <p:nvPr>
            <p:ph type="sldNum" sz="quarter" idx="12"/>
          </p:nvPr>
        </p:nvSpPr>
        <p:spPr/>
        <p:txBody>
          <a:bodyPr/>
          <a:lstStyle/>
          <a:p>
            <a:fld id="{0F6872B3-DE42-2C4A-ADA7-5B2379D7EC3B}" type="slidenum">
              <a:rPr lang="en-GB" smtClean="0"/>
              <a:t>‹#›</a:t>
            </a:fld>
            <a:endParaRPr lang="en-GB"/>
          </a:p>
        </p:txBody>
      </p:sp>
    </p:spTree>
    <p:extLst>
      <p:ext uri="{BB962C8B-B14F-4D97-AF65-F5344CB8AC3E}">
        <p14:creationId xmlns:p14="http://schemas.microsoft.com/office/powerpoint/2010/main" val="10738236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23988D-7ED3-3D48-AC32-364A07244DE0}"/>
              </a:ext>
            </a:extLst>
          </p:cNvPr>
          <p:cNvSpPr>
            <a:spLocks noGrp="1"/>
          </p:cNvSpPr>
          <p:nvPr>
            <p:ph type="dt" sz="half" idx="10"/>
          </p:nvPr>
        </p:nvSpPr>
        <p:spPr/>
        <p:txBody>
          <a:bodyPr/>
          <a:lstStyle/>
          <a:p>
            <a:fld id="{5938795D-0D20-4C49-BE12-FDA5D63249BF}" type="datetimeFigureOut">
              <a:rPr lang="en-GB" smtClean="0"/>
              <a:t>02/12/2021</a:t>
            </a:fld>
            <a:endParaRPr lang="en-GB"/>
          </a:p>
        </p:txBody>
      </p:sp>
      <p:sp>
        <p:nvSpPr>
          <p:cNvPr id="3" name="Footer Placeholder 2">
            <a:extLst>
              <a:ext uri="{FF2B5EF4-FFF2-40B4-BE49-F238E27FC236}">
                <a16:creationId xmlns:a16="http://schemas.microsoft.com/office/drawing/2014/main" id="{344C7A9A-6528-5B45-BB07-1E461E06759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1C42ACB-9BA0-534E-917A-435821AA8459}"/>
              </a:ext>
            </a:extLst>
          </p:cNvPr>
          <p:cNvSpPr>
            <a:spLocks noGrp="1"/>
          </p:cNvSpPr>
          <p:nvPr>
            <p:ph type="sldNum" sz="quarter" idx="12"/>
          </p:nvPr>
        </p:nvSpPr>
        <p:spPr/>
        <p:txBody>
          <a:bodyPr/>
          <a:lstStyle/>
          <a:p>
            <a:fld id="{0F6872B3-DE42-2C4A-ADA7-5B2379D7EC3B}" type="slidenum">
              <a:rPr lang="en-GB" smtClean="0"/>
              <a:t>‹#›</a:t>
            </a:fld>
            <a:endParaRPr lang="en-GB"/>
          </a:p>
        </p:txBody>
      </p:sp>
    </p:spTree>
    <p:extLst>
      <p:ext uri="{BB962C8B-B14F-4D97-AF65-F5344CB8AC3E}">
        <p14:creationId xmlns:p14="http://schemas.microsoft.com/office/powerpoint/2010/main" val="5158964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C081E-7344-E340-B474-13F36A62826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F3A9690D-1A10-3145-9AD0-D96091921E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03E5E461-0BDF-2C46-9E48-7D4F423CCA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38A940E-1F97-D347-8023-3DB939BDEE78}"/>
              </a:ext>
            </a:extLst>
          </p:cNvPr>
          <p:cNvSpPr>
            <a:spLocks noGrp="1"/>
          </p:cNvSpPr>
          <p:nvPr>
            <p:ph type="dt" sz="half" idx="10"/>
          </p:nvPr>
        </p:nvSpPr>
        <p:spPr/>
        <p:txBody>
          <a:bodyPr/>
          <a:lstStyle/>
          <a:p>
            <a:fld id="{5938795D-0D20-4C49-BE12-FDA5D63249BF}" type="datetimeFigureOut">
              <a:rPr lang="en-GB" smtClean="0"/>
              <a:t>02/12/2021</a:t>
            </a:fld>
            <a:endParaRPr lang="en-GB"/>
          </a:p>
        </p:txBody>
      </p:sp>
      <p:sp>
        <p:nvSpPr>
          <p:cNvPr id="6" name="Footer Placeholder 5">
            <a:extLst>
              <a:ext uri="{FF2B5EF4-FFF2-40B4-BE49-F238E27FC236}">
                <a16:creationId xmlns:a16="http://schemas.microsoft.com/office/drawing/2014/main" id="{E4E90843-F1FC-AD40-AB2B-1762CEDB987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2894E6E-09C5-5F40-9DC5-43C1E90882F2}"/>
              </a:ext>
            </a:extLst>
          </p:cNvPr>
          <p:cNvSpPr>
            <a:spLocks noGrp="1"/>
          </p:cNvSpPr>
          <p:nvPr>
            <p:ph type="sldNum" sz="quarter" idx="12"/>
          </p:nvPr>
        </p:nvSpPr>
        <p:spPr/>
        <p:txBody>
          <a:bodyPr/>
          <a:lstStyle/>
          <a:p>
            <a:fld id="{0F6872B3-DE42-2C4A-ADA7-5B2379D7EC3B}" type="slidenum">
              <a:rPr lang="en-GB" smtClean="0"/>
              <a:t>‹#›</a:t>
            </a:fld>
            <a:endParaRPr lang="en-GB"/>
          </a:p>
        </p:txBody>
      </p:sp>
    </p:spTree>
    <p:extLst>
      <p:ext uri="{BB962C8B-B14F-4D97-AF65-F5344CB8AC3E}">
        <p14:creationId xmlns:p14="http://schemas.microsoft.com/office/powerpoint/2010/main" val="1569769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2B541-3209-7644-8FBF-6DC9A8279BED}"/>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875A6314-7062-F948-97EC-0F09872E2AF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ED73481-1925-7044-AA66-484426618F4B}"/>
              </a:ext>
            </a:extLst>
          </p:cNvPr>
          <p:cNvSpPr>
            <a:spLocks noGrp="1"/>
          </p:cNvSpPr>
          <p:nvPr>
            <p:ph type="dt" sz="half" idx="10"/>
          </p:nvPr>
        </p:nvSpPr>
        <p:spPr/>
        <p:txBody>
          <a:bodyPr/>
          <a:lstStyle/>
          <a:p>
            <a:fld id="{5938795D-0D20-4C49-BE12-FDA5D63249BF}" type="datetimeFigureOut">
              <a:rPr lang="en-GB" smtClean="0"/>
              <a:t>02/12/2021</a:t>
            </a:fld>
            <a:endParaRPr lang="en-GB"/>
          </a:p>
        </p:txBody>
      </p:sp>
      <p:sp>
        <p:nvSpPr>
          <p:cNvPr id="5" name="Footer Placeholder 4">
            <a:extLst>
              <a:ext uri="{FF2B5EF4-FFF2-40B4-BE49-F238E27FC236}">
                <a16:creationId xmlns:a16="http://schemas.microsoft.com/office/drawing/2014/main" id="{CF93FEF9-B0C5-3046-AAC3-453D937F0A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644B7C-B2F4-3147-9A1F-89D6B38C1A8B}"/>
              </a:ext>
            </a:extLst>
          </p:cNvPr>
          <p:cNvSpPr>
            <a:spLocks noGrp="1"/>
          </p:cNvSpPr>
          <p:nvPr>
            <p:ph type="sldNum" sz="quarter" idx="12"/>
          </p:nvPr>
        </p:nvSpPr>
        <p:spPr/>
        <p:txBody>
          <a:bodyPr/>
          <a:lstStyle/>
          <a:p>
            <a:fld id="{0F6872B3-DE42-2C4A-ADA7-5B2379D7EC3B}" type="slidenum">
              <a:rPr lang="en-GB" smtClean="0"/>
              <a:t>‹#›</a:t>
            </a:fld>
            <a:endParaRPr lang="en-GB"/>
          </a:p>
        </p:txBody>
      </p:sp>
    </p:spTree>
    <p:extLst>
      <p:ext uri="{BB962C8B-B14F-4D97-AF65-F5344CB8AC3E}">
        <p14:creationId xmlns:p14="http://schemas.microsoft.com/office/powerpoint/2010/main" val="7073270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98B13-737C-DA41-8024-27FFC2BF1BF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37D01935-638C-B743-AE22-6FB78C8C66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B175500-CBB8-694F-A462-087520B7DF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CA3B777-686A-A743-B1F5-ADA40B3BECBC}"/>
              </a:ext>
            </a:extLst>
          </p:cNvPr>
          <p:cNvSpPr>
            <a:spLocks noGrp="1"/>
          </p:cNvSpPr>
          <p:nvPr>
            <p:ph type="dt" sz="half" idx="10"/>
          </p:nvPr>
        </p:nvSpPr>
        <p:spPr/>
        <p:txBody>
          <a:bodyPr/>
          <a:lstStyle/>
          <a:p>
            <a:fld id="{5938795D-0D20-4C49-BE12-FDA5D63249BF}" type="datetimeFigureOut">
              <a:rPr lang="en-GB" smtClean="0"/>
              <a:t>02/12/2021</a:t>
            </a:fld>
            <a:endParaRPr lang="en-GB"/>
          </a:p>
        </p:txBody>
      </p:sp>
      <p:sp>
        <p:nvSpPr>
          <p:cNvPr id="6" name="Footer Placeholder 5">
            <a:extLst>
              <a:ext uri="{FF2B5EF4-FFF2-40B4-BE49-F238E27FC236}">
                <a16:creationId xmlns:a16="http://schemas.microsoft.com/office/drawing/2014/main" id="{9266A42C-AE70-B346-8EDD-8C699BEAB40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08E6D98-ACB2-3044-AB39-9B7AF96EB9E5}"/>
              </a:ext>
            </a:extLst>
          </p:cNvPr>
          <p:cNvSpPr>
            <a:spLocks noGrp="1"/>
          </p:cNvSpPr>
          <p:nvPr>
            <p:ph type="sldNum" sz="quarter" idx="12"/>
          </p:nvPr>
        </p:nvSpPr>
        <p:spPr/>
        <p:txBody>
          <a:bodyPr/>
          <a:lstStyle/>
          <a:p>
            <a:fld id="{0F6872B3-DE42-2C4A-ADA7-5B2379D7EC3B}" type="slidenum">
              <a:rPr lang="en-GB" smtClean="0"/>
              <a:t>‹#›</a:t>
            </a:fld>
            <a:endParaRPr lang="en-GB"/>
          </a:p>
        </p:txBody>
      </p:sp>
    </p:spTree>
    <p:extLst>
      <p:ext uri="{BB962C8B-B14F-4D97-AF65-F5344CB8AC3E}">
        <p14:creationId xmlns:p14="http://schemas.microsoft.com/office/powerpoint/2010/main" val="34430075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29B1D-FA08-6041-88D8-5F5C1BA99328}"/>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AC6E3A3A-633B-ED40-AE09-9A14585207A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C167FE6-4087-9A48-AFF7-9D84CCA861BF}"/>
              </a:ext>
            </a:extLst>
          </p:cNvPr>
          <p:cNvSpPr>
            <a:spLocks noGrp="1"/>
          </p:cNvSpPr>
          <p:nvPr>
            <p:ph type="dt" sz="half" idx="10"/>
          </p:nvPr>
        </p:nvSpPr>
        <p:spPr/>
        <p:txBody>
          <a:bodyPr/>
          <a:lstStyle/>
          <a:p>
            <a:fld id="{5938795D-0D20-4C49-BE12-FDA5D63249BF}" type="datetimeFigureOut">
              <a:rPr lang="en-GB" smtClean="0"/>
              <a:t>02/12/2021</a:t>
            </a:fld>
            <a:endParaRPr lang="en-GB"/>
          </a:p>
        </p:txBody>
      </p:sp>
      <p:sp>
        <p:nvSpPr>
          <p:cNvPr id="5" name="Footer Placeholder 4">
            <a:extLst>
              <a:ext uri="{FF2B5EF4-FFF2-40B4-BE49-F238E27FC236}">
                <a16:creationId xmlns:a16="http://schemas.microsoft.com/office/drawing/2014/main" id="{BCA501AF-52F4-7646-A4BB-DA42D973B6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BA3E9A-CA39-2544-BB92-436202F46909}"/>
              </a:ext>
            </a:extLst>
          </p:cNvPr>
          <p:cNvSpPr>
            <a:spLocks noGrp="1"/>
          </p:cNvSpPr>
          <p:nvPr>
            <p:ph type="sldNum" sz="quarter" idx="12"/>
          </p:nvPr>
        </p:nvSpPr>
        <p:spPr/>
        <p:txBody>
          <a:bodyPr/>
          <a:lstStyle/>
          <a:p>
            <a:fld id="{0F6872B3-DE42-2C4A-ADA7-5B2379D7EC3B}" type="slidenum">
              <a:rPr lang="en-GB" smtClean="0"/>
              <a:t>‹#›</a:t>
            </a:fld>
            <a:endParaRPr lang="en-GB"/>
          </a:p>
        </p:txBody>
      </p:sp>
    </p:spTree>
    <p:extLst>
      <p:ext uri="{BB962C8B-B14F-4D97-AF65-F5344CB8AC3E}">
        <p14:creationId xmlns:p14="http://schemas.microsoft.com/office/powerpoint/2010/main" val="17714254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3539F3-5BA4-5744-ADC1-72A2F0E22FEF}"/>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F2A66A6F-8598-2C46-94E5-386C189CDAB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565A8B9-D2F9-9844-BDDA-FD774D47B656}"/>
              </a:ext>
            </a:extLst>
          </p:cNvPr>
          <p:cNvSpPr>
            <a:spLocks noGrp="1"/>
          </p:cNvSpPr>
          <p:nvPr>
            <p:ph type="dt" sz="half" idx="10"/>
          </p:nvPr>
        </p:nvSpPr>
        <p:spPr/>
        <p:txBody>
          <a:bodyPr/>
          <a:lstStyle/>
          <a:p>
            <a:fld id="{5938795D-0D20-4C49-BE12-FDA5D63249BF}" type="datetimeFigureOut">
              <a:rPr lang="en-GB" smtClean="0"/>
              <a:t>02/12/2021</a:t>
            </a:fld>
            <a:endParaRPr lang="en-GB"/>
          </a:p>
        </p:txBody>
      </p:sp>
      <p:sp>
        <p:nvSpPr>
          <p:cNvPr id="5" name="Footer Placeholder 4">
            <a:extLst>
              <a:ext uri="{FF2B5EF4-FFF2-40B4-BE49-F238E27FC236}">
                <a16:creationId xmlns:a16="http://schemas.microsoft.com/office/drawing/2014/main" id="{963F8ECF-1A20-1A4B-9B20-870382E774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3C2803-0D3C-E641-8140-770EC1AF9AFA}"/>
              </a:ext>
            </a:extLst>
          </p:cNvPr>
          <p:cNvSpPr>
            <a:spLocks noGrp="1"/>
          </p:cNvSpPr>
          <p:nvPr>
            <p:ph type="sldNum" sz="quarter" idx="12"/>
          </p:nvPr>
        </p:nvSpPr>
        <p:spPr/>
        <p:txBody>
          <a:bodyPr/>
          <a:lstStyle/>
          <a:p>
            <a:fld id="{0F6872B3-DE42-2C4A-ADA7-5B2379D7EC3B}" type="slidenum">
              <a:rPr lang="en-GB" smtClean="0"/>
              <a:t>‹#›</a:t>
            </a:fld>
            <a:endParaRPr lang="en-GB"/>
          </a:p>
        </p:txBody>
      </p:sp>
    </p:spTree>
    <p:extLst>
      <p:ext uri="{BB962C8B-B14F-4D97-AF65-F5344CB8AC3E}">
        <p14:creationId xmlns:p14="http://schemas.microsoft.com/office/powerpoint/2010/main" val="808419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1A252-1558-634B-9B69-DEB21594FFF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57140946-EC4C-9B41-BB19-56B97EACB9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E51B82B-EC9C-034F-A6D6-B4C2FC52A018}"/>
              </a:ext>
            </a:extLst>
          </p:cNvPr>
          <p:cNvSpPr>
            <a:spLocks noGrp="1"/>
          </p:cNvSpPr>
          <p:nvPr>
            <p:ph type="dt" sz="half" idx="10"/>
          </p:nvPr>
        </p:nvSpPr>
        <p:spPr/>
        <p:txBody>
          <a:bodyPr/>
          <a:lstStyle/>
          <a:p>
            <a:fld id="{5938795D-0D20-4C49-BE12-FDA5D63249BF}" type="datetimeFigureOut">
              <a:rPr lang="en-GB" smtClean="0"/>
              <a:t>02/12/2021</a:t>
            </a:fld>
            <a:endParaRPr lang="en-GB"/>
          </a:p>
        </p:txBody>
      </p:sp>
      <p:sp>
        <p:nvSpPr>
          <p:cNvPr id="5" name="Footer Placeholder 4">
            <a:extLst>
              <a:ext uri="{FF2B5EF4-FFF2-40B4-BE49-F238E27FC236}">
                <a16:creationId xmlns:a16="http://schemas.microsoft.com/office/drawing/2014/main" id="{CD9980F1-A760-B944-AA2A-993C1F9AF0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2A8544-BD81-0F49-89D6-7A086EFF7864}"/>
              </a:ext>
            </a:extLst>
          </p:cNvPr>
          <p:cNvSpPr>
            <a:spLocks noGrp="1"/>
          </p:cNvSpPr>
          <p:nvPr>
            <p:ph type="sldNum" sz="quarter" idx="12"/>
          </p:nvPr>
        </p:nvSpPr>
        <p:spPr/>
        <p:txBody>
          <a:bodyPr/>
          <a:lstStyle/>
          <a:p>
            <a:fld id="{0F6872B3-DE42-2C4A-ADA7-5B2379D7EC3B}" type="slidenum">
              <a:rPr lang="en-GB" smtClean="0"/>
              <a:t>‹#›</a:t>
            </a:fld>
            <a:endParaRPr lang="en-GB"/>
          </a:p>
        </p:txBody>
      </p:sp>
    </p:spTree>
    <p:extLst>
      <p:ext uri="{BB962C8B-B14F-4D97-AF65-F5344CB8AC3E}">
        <p14:creationId xmlns:p14="http://schemas.microsoft.com/office/powerpoint/2010/main" val="1049036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B0925-6131-9643-8B51-D4F423EF961D}"/>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56D0BE7C-3071-BB45-BBE9-7C963DA3502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5AEDBF17-C356-924E-BAF4-75EFE3D7571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DEBC2BC5-7E07-724A-8645-B6C5C208DE30}"/>
              </a:ext>
            </a:extLst>
          </p:cNvPr>
          <p:cNvSpPr>
            <a:spLocks noGrp="1"/>
          </p:cNvSpPr>
          <p:nvPr>
            <p:ph type="dt" sz="half" idx="10"/>
          </p:nvPr>
        </p:nvSpPr>
        <p:spPr/>
        <p:txBody>
          <a:bodyPr/>
          <a:lstStyle/>
          <a:p>
            <a:fld id="{5938795D-0D20-4C49-BE12-FDA5D63249BF}" type="datetimeFigureOut">
              <a:rPr lang="en-GB" smtClean="0"/>
              <a:t>02/12/2021</a:t>
            </a:fld>
            <a:endParaRPr lang="en-GB"/>
          </a:p>
        </p:txBody>
      </p:sp>
      <p:sp>
        <p:nvSpPr>
          <p:cNvPr id="6" name="Footer Placeholder 5">
            <a:extLst>
              <a:ext uri="{FF2B5EF4-FFF2-40B4-BE49-F238E27FC236}">
                <a16:creationId xmlns:a16="http://schemas.microsoft.com/office/drawing/2014/main" id="{CDDAFDDF-15BC-7443-ADBB-564EEE9A97C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496117C-01C0-9C48-B866-5215D95FA8E5}"/>
              </a:ext>
            </a:extLst>
          </p:cNvPr>
          <p:cNvSpPr>
            <a:spLocks noGrp="1"/>
          </p:cNvSpPr>
          <p:nvPr>
            <p:ph type="sldNum" sz="quarter" idx="12"/>
          </p:nvPr>
        </p:nvSpPr>
        <p:spPr/>
        <p:txBody>
          <a:bodyPr/>
          <a:lstStyle/>
          <a:p>
            <a:fld id="{0F6872B3-DE42-2C4A-ADA7-5B2379D7EC3B}" type="slidenum">
              <a:rPr lang="en-GB" smtClean="0"/>
              <a:t>‹#›</a:t>
            </a:fld>
            <a:endParaRPr lang="en-GB"/>
          </a:p>
        </p:txBody>
      </p:sp>
    </p:spTree>
    <p:extLst>
      <p:ext uri="{BB962C8B-B14F-4D97-AF65-F5344CB8AC3E}">
        <p14:creationId xmlns:p14="http://schemas.microsoft.com/office/powerpoint/2010/main" val="2796487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E6504-DF04-5945-97FE-11E529BFEACA}"/>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CC04807A-59F3-C242-9E64-3897B3BAF5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A6F9145-C06F-9041-8B09-07E3A064AE9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D6F0D453-8F84-C34D-9710-A599CD6D53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1A3AAF3-4E45-7C4C-8971-0007576BA6C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55563A20-6E70-8947-A2C4-FC0167C8A382}"/>
              </a:ext>
            </a:extLst>
          </p:cNvPr>
          <p:cNvSpPr>
            <a:spLocks noGrp="1"/>
          </p:cNvSpPr>
          <p:nvPr>
            <p:ph type="dt" sz="half" idx="10"/>
          </p:nvPr>
        </p:nvSpPr>
        <p:spPr/>
        <p:txBody>
          <a:bodyPr/>
          <a:lstStyle/>
          <a:p>
            <a:fld id="{5938795D-0D20-4C49-BE12-FDA5D63249BF}" type="datetimeFigureOut">
              <a:rPr lang="en-GB" smtClean="0"/>
              <a:t>02/12/2021</a:t>
            </a:fld>
            <a:endParaRPr lang="en-GB"/>
          </a:p>
        </p:txBody>
      </p:sp>
      <p:sp>
        <p:nvSpPr>
          <p:cNvPr id="8" name="Footer Placeholder 7">
            <a:extLst>
              <a:ext uri="{FF2B5EF4-FFF2-40B4-BE49-F238E27FC236}">
                <a16:creationId xmlns:a16="http://schemas.microsoft.com/office/drawing/2014/main" id="{4AEC9B11-52A4-F149-87D1-30320B275A2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8774E80-2840-354D-8B88-22859E9132BA}"/>
              </a:ext>
            </a:extLst>
          </p:cNvPr>
          <p:cNvSpPr>
            <a:spLocks noGrp="1"/>
          </p:cNvSpPr>
          <p:nvPr>
            <p:ph type="sldNum" sz="quarter" idx="12"/>
          </p:nvPr>
        </p:nvSpPr>
        <p:spPr/>
        <p:txBody>
          <a:bodyPr/>
          <a:lstStyle/>
          <a:p>
            <a:fld id="{0F6872B3-DE42-2C4A-ADA7-5B2379D7EC3B}" type="slidenum">
              <a:rPr lang="en-GB" smtClean="0"/>
              <a:t>‹#›</a:t>
            </a:fld>
            <a:endParaRPr lang="en-GB"/>
          </a:p>
        </p:txBody>
      </p:sp>
    </p:spTree>
    <p:extLst>
      <p:ext uri="{BB962C8B-B14F-4D97-AF65-F5344CB8AC3E}">
        <p14:creationId xmlns:p14="http://schemas.microsoft.com/office/powerpoint/2010/main" val="23708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A4E14-1AC9-134E-A07B-6639ACBB5E7F}"/>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800C254E-9C50-1E41-A9F9-35D6DC3026C3}"/>
              </a:ext>
            </a:extLst>
          </p:cNvPr>
          <p:cNvSpPr>
            <a:spLocks noGrp="1"/>
          </p:cNvSpPr>
          <p:nvPr>
            <p:ph type="dt" sz="half" idx="10"/>
          </p:nvPr>
        </p:nvSpPr>
        <p:spPr/>
        <p:txBody>
          <a:bodyPr/>
          <a:lstStyle/>
          <a:p>
            <a:fld id="{5938795D-0D20-4C49-BE12-FDA5D63249BF}" type="datetimeFigureOut">
              <a:rPr lang="en-GB" smtClean="0"/>
              <a:t>02/12/2021</a:t>
            </a:fld>
            <a:endParaRPr lang="en-GB"/>
          </a:p>
        </p:txBody>
      </p:sp>
      <p:sp>
        <p:nvSpPr>
          <p:cNvPr id="4" name="Footer Placeholder 3">
            <a:extLst>
              <a:ext uri="{FF2B5EF4-FFF2-40B4-BE49-F238E27FC236}">
                <a16:creationId xmlns:a16="http://schemas.microsoft.com/office/drawing/2014/main" id="{9B0C6FBC-26AE-3D40-B25C-2449E94D8D5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F7CB2B3-AA67-2744-A46F-FE68EF4F74F3}"/>
              </a:ext>
            </a:extLst>
          </p:cNvPr>
          <p:cNvSpPr>
            <a:spLocks noGrp="1"/>
          </p:cNvSpPr>
          <p:nvPr>
            <p:ph type="sldNum" sz="quarter" idx="12"/>
          </p:nvPr>
        </p:nvSpPr>
        <p:spPr/>
        <p:txBody>
          <a:bodyPr/>
          <a:lstStyle/>
          <a:p>
            <a:fld id="{0F6872B3-DE42-2C4A-ADA7-5B2379D7EC3B}" type="slidenum">
              <a:rPr lang="en-GB" smtClean="0"/>
              <a:t>‹#›</a:t>
            </a:fld>
            <a:endParaRPr lang="en-GB"/>
          </a:p>
        </p:txBody>
      </p:sp>
    </p:spTree>
    <p:extLst>
      <p:ext uri="{BB962C8B-B14F-4D97-AF65-F5344CB8AC3E}">
        <p14:creationId xmlns:p14="http://schemas.microsoft.com/office/powerpoint/2010/main" val="3838229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23988D-7ED3-3D48-AC32-364A07244DE0}"/>
              </a:ext>
            </a:extLst>
          </p:cNvPr>
          <p:cNvSpPr>
            <a:spLocks noGrp="1"/>
          </p:cNvSpPr>
          <p:nvPr>
            <p:ph type="dt" sz="half" idx="10"/>
          </p:nvPr>
        </p:nvSpPr>
        <p:spPr/>
        <p:txBody>
          <a:bodyPr/>
          <a:lstStyle/>
          <a:p>
            <a:fld id="{5938795D-0D20-4C49-BE12-FDA5D63249BF}" type="datetimeFigureOut">
              <a:rPr lang="en-GB" smtClean="0"/>
              <a:t>02/12/2021</a:t>
            </a:fld>
            <a:endParaRPr lang="en-GB"/>
          </a:p>
        </p:txBody>
      </p:sp>
      <p:sp>
        <p:nvSpPr>
          <p:cNvPr id="3" name="Footer Placeholder 2">
            <a:extLst>
              <a:ext uri="{FF2B5EF4-FFF2-40B4-BE49-F238E27FC236}">
                <a16:creationId xmlns:a16="http://schemas.microsoft.com/office/drawing/2014/main" id="{344C7A9A-6528-5B45-BB07-1E461E06759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1C42ACB-9BA0-534E-917A-435821AA8459}"/>
              </a:ext>
            </a:extLst>
          </p:cNvPr>
          <p:cNvSpPr>
            <a:spLocks noGrp="1"/>
          </p:cNvSpPr>
          <p:nvPr>
            <p:ph type="sldNum" sz="quarter" idx="12"/>
          </p:nvPr>
        </p:nvSpPr>
        <p:spPr/>
        <p:txBody>
          <a:bodyPr/>
          <a:lstStyle/>
          <a:p>
            <a:fld id="{0F6872B3-DE42-2C4A-ADA7-5B2379D7EC3B}" type="slidenum">
              <a:rPr lang="en-GB" smtClean="0"/>
              <a:t>‹#›</a:t>
            </a:fld>
            <a:endParaRPr lang="en-GB"/>
          </a:p>
        </p:txBody>
      </p:sp>
    </p:spTree>
    <p:extLst>
      <p:ext uri="{BB962C8B-B14F-4D97-AF65-F5344CB8AC3E}">
        <p14:creationId xmlns:p14="http://schemas.microsoft.com/office/powerpoint/2010/main" val="2949733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C081E-7344-E340-B474-13F36A62826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F3A9690D-1A10-3145-9AD0-D96091921E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03E5E461-0BDF-2C46-9E48-7D4F423CCA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38A940E-1F97-D347-8023-3DB939BDEE78}"/>
              </a:ext>
            </a:extLst>
          </p:cNvPr>
          <p:cNvSpPr>
            <a:spLocks noGrp="1"/>
          </p:cNvSpPr>
          <p:nvPr>
            <p:ph type="dt" sz="half" idx="10"/>
          </p:nvPr>
        </p:nvSpPr>
        <p:spPr/>
        <p:txBody>
          <a:bodyPr/>
          <a:lstStyle/>
          <a:p>
            <a:fld id="{5938795D-0D20-4C49-BE12-FDA5D63249BF}" type="datetimeFigureOut">
              <a:rPr lang="en-GB" smtClean="0"/>
              <a:t>02/12/2021</a:t>
            </a:fld>
            <a:endParaRPr lang="en-GB"/>
          </a:p>
        </p:txBody>
      </p:sp>
      <p:sp>
        <p:nvSpPr>
          <p:cNvPr id="6" name="Footer Placeholder 5">
            <a:extLst>
              <a:ext uri="{FF2B5EF4-FFF2-40B4-BE49-F238E27FC236}">
                <a16:creationId xmlns:a16="http://schemas.microsoft.com/office/drawing/2014/main" id="{E4E90843-F1FC-AD40-AB2B-1762CEDB987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2894E6E-09C5-5F40-9DC5-43C1E90882F2}"/>
              </a:ext>
            </a:extLst>
          </p:cNvPr>
          <p:cNvSpPr>
            <a:spLocks noGrp="1"/>
          </p:cNvSpPr>
          <p:nvPr>
            <p:ph type="sldNum" sz="quarter" idx="12"/>
          </p:nvPr>
        </p:nvSpPr>
        <p:spPr/>
        <p:txBody>
          <a:bodyPr/>
          <a:lstStyle/>
          <a:p>
            <a:fld id="{0F6872B3-DE42-2C4A-ADA7-5B2379D7EC3B}" type="slidenum">
              <a:rPr lang="en-GB" smtClean="0"/>
              <a:t>‹#›</a:t>
            </a:fld>
            <a:endParaRPr lang="en-GB"/>
          </a:p>
        </p:txBody>
      </p:sp>
    </p:spTree>
    <p:extLst>
      <p:ext uri="{BB962C8B-B14F-4D97-AF65-F5344CB8AC3E}">
        <p14:creationId xmlns:p14="http://schemas.microsoft.com/office/powerpoint/2010/main" val="3073263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98B13-737C-DA41-8024-27FFC2BF1BF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37D01935-638C-B743-AE22-6FB78C8C66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B175500-CBB8-694F-A462-087520B7DF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CA3B777-686A-A743-B1F5-ADA40B3BECBC}"/>
              </a:ext>
            </a:extLst>
          </p:cNvPr>
          <p:cNvSpPr>
            <a:spLocks noGrp="1"/>
          </p:cNvSpPr>
          <p:nvPr>
            <p:ph type="dt" sz="half" idx="10"/>
          </p:nvPr>
        </p:nvSpPr>
        <p:spPr/>
        <p:txBody>
          <a:bodyPr/>
          <a:lstStyle/>
          <a:p>
            <a:fld id="{5938795D-0D20-4C49-BE12-FDA5D63249BF}" type="datetimeFigureOut">
              <a:rPr lang="en-GB" smtClean="0"/>
              <a:t>02/12/2021</a:t>
            </a:fld>
            <a:endParaRPr lang="en-GB"/>
          </a:p>
        </p:txBody>
      </p:sp>
      <p:sp>
        <p:nvSpPr>
          <p:cNvPr id="6" name="Footer Placeholder 5">
            <a:extLst>
              <a:ext uri="{FF2B5EF4-FFF2-40B4-BE49-F238E27FC236}">
                <a16:creationId xmlns:a16="http://schemas.microsoft.com/office/drawing/2014/main" id="{9266A42C-AE70-B346-8EDD-8C699BEAB40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08E6D98-ACB2-3044-AB39-9B7AF96EB9E5}"/>
              </a:ext>
            </a:extLst>
          </p:cNvPr>
          <p:cNvSpPr>
            <a:spLocks noGrp="1"/>
          </p:cNvSpPr>
          <p:nvPr>
            <p:ph type="sldNum" sz="quarter" idx="12"/>
          </p:nvPr>
        </p:nvSpPr>
        <p:spPr/>
        <p:txBody>
          <a:bodyPr/>
          <a:lstStyle/>
          <a:p>
            <a:fld id="{0F6872B3-DE42-2C4A-ADA7-5B2379D7EC3B}" type="slidenum">
              <a:rPr lang="en-GB" smtClean="0"/>
              <a:t>‹#›</a:t>
            </a:fld>
            <a:endParaRPr lang="en-GB"/>
          </a:p>
        </p:txBody>
      </p:sp>
    </p:spTree>
    <p:extLst>
      <p:ext uri="{BB962C8B-B14F-4D97-AF65-F5344CB8AC3E}">
        <p14:creationId xmlns:p14="http://schemas.microsoft.com/office/powerpoint/2010/main" val="3217453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59DEAC-F451-5947-A8FB-D0EB8B94DB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64232217-0394-FE4E-B0E4-DDC0CE1FAB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FEEDA50-A67A-1F47-9849-9E0AC4EB0E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38795D-0D20-4C49-BE12-FDA5D63249BF}" type="datetimeFigureOut">
              <a:rPr lang="en-GB" smtClean="0"/>
              <a:t>02/12/2021</a:t>
            </a:fld>
            <a:endParaRPr lang="en-GB"/>
          </a:p>
        </p:txBody>
      </p:sp>
      <p:sp>
        <p:nvSpPr>
          <p:cNvPr id="5" name="Footer Placeholder 4">
            <a:extLst>
              <a:ext uri="{FF2B5EF4-FFF2-40B4-BE49-F238E27FC236}">
                <a16:creationId xmlns:a16="http://schemas.microsoft.com/office/drawing/2014/main" id="{4A96BB5C-36E5-F441-B4D0-460E504B0F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5806EEB-6D19-6343-8A6E-BA76258BDD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6872B3-DE42-2C4A-ADA7-5B2379D7EC3B}" type="slidenum">
              <a:rPr lang="en-GB" smtClean="0"/>
              <a:t>‹#›</a:t>
            </a:fld>
            <a:endParaRPr lang="en-GB"/>
          </a:p>
        </p:txBody>
      </p:sp>
    </p:spTree>
    <p:extLst>
      <p:ext uri="{BB962C8B-B14F-4D97-AF65-F5344CB8AC3E}">
        <p14:creationId xmlns:p14="http://schemas.microsoft.com/office/powerpoint/2010/main" val="39438396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59DEAC-F451-5947-A8FB-D0EB8B94DB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64232217-0394-FE4E-B0E4-DDC0CE1FAB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FEEDA50-A67A-1F47-9849-9E0AC4EB0E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38795D-0D20-4C49-BE12-FDA5D63249BF}" type="datetimeFigureOut">
              <a:rPr lang="en-GB" smtClean="0"/>
              <a:t>02/12/2021</a:t>
            </a:fld>
            <a:endParaRPr lang="en-GB"/>
          </a:p>
        </p:txBody>
      </p:sp>
      <p:sp>
        <p:nvSpPr>
          <p:cNvPr id="5" name="Footer Placeholder 4">
            <a:extLst>
              <a:ext uri="{FF2B5EF4-FFF2-40B4-BE49-F238E27FC236}">
                <a16:creationId xmlns:a16="http://schemas.microsoft.com/office/drawing/2014/main" id="{4A96BB5C-36E5-F441-B4D0-460E504B0F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5806EEB-6D19-6343-8A6E-BA76258BDD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6872B3-DE42-2C4A-ADA7-5B2379D7EC3B}" type="slidenum">
              <a:rPr lang="en-GB" smtClean="0"/>
              <a:t>‹#›</a:t>
            </a:fld>
            <a:endParaRPr lang="en-GB"/>
          </a:p>
        </p:txBody>
      </p:sp>
    </p:spTree>
    <p:extLst>
      <p:ext uri="{BB962C8B-B14F-4D97-AF65-F5344CB8AC3E}">
        <p14:creationId xmlns:p14="http://schemas.microsoft.com/office/powerpoint/2010/main" val="31551190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bbc.co.uk/news/world-middle-east-39960461"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3.gif"/><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3.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https://image.shutterstock.com/z/stock-photo-panoramic-view-of-al-aqsa-mosque-jerusalem-old-city-and-the-temple-mount-dome-of-the-rock-and-al-1086551003.jpg" TargetMode="Externa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4" name="Rectangle 89">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E0FC043B-87A1-D14A-8D7E-65D0EEBF362E}"/>
              </a:ext>
            </a:extLst>
          </p:cNvPr>
          <p:cNvSpPr>
            <a:spLocks noGrp="1"/>
          </p:cNvSpPr>
          <p:nvPr>
            <p:ph type="subTitle" idx="1"/>
          </p:nvPr>
        </p:nvSpPr>
        <p:spPr>
          <a:xfrm>
            <a:off x="6719213" y="1535616"/>
            <a:ext cx="4406673" cy="1572768"/>
          </a:xfrm>
        </p:spPr>
        <p:txBody>
          <a:bodyPr lIns="90000">
            <a:noAutofit/>
          </a:bodyPr>
          <a:lstStyle/>
          <a:p>
            <a:pPr algn="l"/>
            <a:r>
              <a:rPr lang="en-GB" sz="4400" dirty="0">
                <a:latin typeface="Calibri" panose="020F0502020204030204" pitchFamily="34" charset="0"/>
                <a:cs typeface="Calibri" panose="020F0502020204030204" pitchFamily="34" charset="0"/>
              </a:rPr>
              <a:t>What were the consequences of the June 1967 War?</a:t>
            </a:r>
          </a:p>
          <a:p>
            <a:pPr algn="l"/>
            <a:endParaRPr lang="en-GB" sz="4400" dirty="0">
              <a:latin typeface="Calibri" panose="020F0502020204030204" pitchFamily="34" charset="0"/>
              <a:cs typeface="Calibri" panose="020F0502020204030204" pitchFamily="34" charset="0"/>
            </a:endParaRPr>
          </a:p>
          <a:p>
            <a:pPr algn="l"/>
            <a:r>
              <a:rPr lang="en-GB" sz="4400" dirty="0">
                <a:latin typeface="Calibri" panose="020F0502020204030204" pitchFamily="34" charset="0"/>
                <a:cs typeface="Calibri" panose="020F0502020204030204" pitchFamily="34" charset="0"/>
              </a:rPr>
              <a:t>Lesson 9</a:t>
            </a:r>
          </a:p>
        </p:txBody>
      </p:sp>
      <p:pic>
        <p:nvPicPr>
          <p:cNvPr id="15" name="Picture 2" descr="palestinian journeys | emergency refugee camp, east jordan: june 1967">
            <a:extLst>
              <a:ext uri="{FF2B5EF4-FFF2-40B4-BE49-F238E27FC236}">
                <a16:creationId xmlns:a16="http://schemas.microsoft.com/office/drawing/2014/main" id="{E1A20891-54ED-D049-B354-BE55F22B2AB7}"/>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20" y="10"/>
            <a:ext cx="6108141" cy="6857990"/>
          </a:xfrm>
          <a:custGeom>
            <a:avLst/>
            <a:gdLst/>
            <a:ahLst/>
            <a:cxnLst/>
            <a:rect l="l" t="t" r="r" b="b"/>
            <a:pathLst>
              <a:path w="6108161" h="6858000">
                <a:moveTo>
                  <a:pt x="0" y="0"/>
                </a:moveTo>
                <a:lnTo>
                  <a:pt x="2058355" y="0"/>
                </a:lnTo>
                <a:lnTo>
                  <a:pt x="3299791" y="0"/>
                </a:lnTo>
                <a:lnTo>
                  <a:pt x="6076880" y="0"/>
                </a:lnTo>
                <a:lnTo>
                  <a:pt x="6078171" y="10931"/>
                </a:lnTo>
                <a:cubicBezTo>
                  <a:pt x="6093300" y="94836"/>
                  <a:pt x="6090630" y="179884"/>
                  <a:pt x="6094698" y="264297"/>
                </a:cubicBezTo>
                <a:cubicBezTo>
                  <a:pt x="6099656" y="367652"/>
                  <a:pt x="6093427" y="471135"/>
                  <a:pt x="6091266" y="574617"/>
                </a:cubicBezTo>
                <a:cubicBezTo>
                  <a:pt x="6089359" y="662717"/>
                  <a:pt x="6080587" y="750690"/>
                  <a:pt x="6083384" y="838916"/>
                </a:cubicBezTo>
                <a:cubicBezTo>
                  <a:pt x="6083384" y="841968"/>
                  <a:pt x="6083384" y="845019"/>
                  <a:pt x="6083384" y="848070"/>
                </a:cubicBezTo>
                <a:cubicBezTo>
                  <a:pt x="6075375" y="945068"/>
                  <a:pt x="6075375" y="1042576"/>
                  <a:pt x="6083384" y="1139574"/>
                </a:cubicBezTo>
                <a:cubicBezTo>
                  <a:pt x="6085964" y="1179950"/>
                  <a:pt x="6085240" y="1220466"/>
                  <a:pt x="6081223" y="1260728"/>
                </a:cubicBezTo>
                <a:cubicBezTo>
                  <a:pt x="6077409" y="1311960"/>
                  <a:pt x="6065204" y="1364083"/>
                  <a:pt x="6073976" y="1414934"/>
                </a:cubicBezTo>
                <a:cubicBezTo>
                  <a:pt x="6079722" y="1456784"/>
                  <a:pt x="6082913" y="1498940"/>
                  <a:pt x="6083511" y="1541172"/>
                </a:cubicBezTo>
                <a:cubicBezTo>
                  <a:pt x="6087833" y="1635755"/>
                  <a:pt x="6083638" y="1730847"/>
                  <a:pt x="6082112" y="1825685"/>
                </a:cubicBezTo>
                <a:cubicBezTo>
                  <a:pt x="6080205" y="1936286"/>
                  <a:pt x="6083002" y="2046634"/>
                  <a:pt x="6074103" y="2157235"/>
                </a:cubicBezTo>
                <a:cubicBezTo>
                  <a:pt x="6069145" y="2246581"/>
                  <a:pt x="6069145" y="2336130"/>
                  <a:pt x="6074103" y="2425476"/>
                </a:cubicBezTo>
                <a:cubicBezTo>
                  <a:pt x="6076519" y="2507473"/>
                  <a:pt x="6088850" y="2588454"/>
                  <a:pt x="6086816" y="2671214"/>
                </a:cubicBezTo>
                <a:cubicBezTo>
                  <a:pt x="6084401" y="2767832"/>
                  <a:pt x="6072959" y="2863940"/>
                  <a:pt x="6076519" y="2960685"/>
                </a:cubicBezTo>
                <a:cubicBezTo>
                  <a:pt x="6078171" y="3006832"/>
                  <a:pt x="6078299" y="3052980"/>
                  <a:pt x="6079316" y="3099127"/>
                </a:cubicBezTo>
                <a:cubicBezTo>
                  <a:pt x="6080333" y="3154682"/>
                  <a:pt x="6090376" y="3210110"/>
                  <a:pt x="6084782" y="3265665"/>
                </a:cubicBezTo>
                <a:cubicBezTo>
                  <a:pt x="6075502" y="3358087"/>
                  <a:pt x="6051475" y="3448857"/>
                  <a:pt x="6066476" y="3543567"/>
                </a:cubicBezTo>
                <a:cubicBezTo>
                  <a:pt x="6074739" y="3595690"/>
                  <a:pt x="6084146" y="3647940"/>
                  <a:pt x="6088850" y="3700571"/>
                </a:cubicBezTo>
                <a:cubicBezTo>
                  <a:pt x="6093045" y="3747608"/>
                  <a:pt x="6103724" y="3795408"/>
                  <a:pt x="6095588" y="3842191"/>
                </a:cubicBezTo>
                <a:cubicBezTo>
                  <a:pt x="6088723" y="3882237"/>
                  <a:pt x="6092410" y="3922282"/>
                  <a:pt x="6087070" y="3962327"/>
                </a:cubicBezTo>
                <a:cubicBezTo>
                  <a:pt x="6080078" y="4014831"/>
                  <a:pt x="6076265" y="4068352"/>
                  <a:pt x="6071052" y="4121111"/>
                </a:cubicBezTo>
                <a:cubicBezTo>
                  <a:pt x="6066221" y="4169038"/>
                  <a:pt x="6062662" y="4216838"/>
                  <a:pt x="6075375" y="4261841"/>
                </a:cubicBezTo>
                <a:cubicBezTo>
                  <a:pt x="6106394" y="4375112"/>
                  <a:pt x="6089359" y="4487748"/>
                  <a:pt x="6077663" y="4600257"/>
                </a:cubicBezTo>
                <a:cubicBezTo>
                  <a:pt x="6071942" y="4655049"/>
                  <a:pt x="6063552" y="4712765"/>
                  <a:pt x="6076265" y="4762853"/>
                </a:cubicBezTo>
                <a:cubicBezTo>
                  <a:pt x="6099783" y="4851716"/>
                  <a:pt x="6081350" y="4936764"/>
                  <a:pt x="6071179" y="5021432"/>
                </a:cubicBezTo>
                <a:cubicBezTo>
                  <a:pt x="6061009" y="5106099"/>
                  <a:pt x="6058594" y="5189495"/>
                  <a:pt x="6076392" y="5272637"/>
                </a:cubicBezTo>
                <a:cubicBezTo>
                  <a:pt x="6088850" y="5331116"/>
                  <a:pt x="6088850" y="5390612"/>
                  <a:pt x="6090376" y="5449600"/>
                </a:cubicBezTo>
                <a:cubicBezTo>
                  <a:pt x="6091266" y="5486339"/>
                  <a:pt x="6077663" y="5523842"/>
                  <a:pt x="6068637" y="5560582"/>
                </a:cubicBezTo>
                <a:cubicBezTo>
                  <a:pt x="6052364" y="5626943"/>
                  <a:pt x="6046517" y="5694321"/>
                  <a:pt x="6068637" y="5759029"/>
                </a:cubicBezTo>
                <a:cubicBezTo>
                  <a:pt x="6099148" y="5848655"/>
                  <a:pt x="6116691" y="5938407"/>
                  <a:pt x="6103978" y="6033117"/>
                </a:cubicBezTo>
                <a:cubicBezTo>
                  <a:pt x="6096732" y="6091724"/>
                  <a:pt x="6094952" y="6151347"/>
                  <a:pt x="6084019" y="6209190"/>
                </a:cubicBezTo>
                <a:cubicBezTo>
                  <a:pt x="6065713" y="6304790"/>
                  <a:pt x="6072196" y="6399882"/>
                  <a:pt x="6086816" y="6494211"/>
                </a:cubicBezTo>
                <a:cubicBezTo>
                  <a:pt x="6096897" y="6573081"/>
                  <a:pt x="6097965" y="6652829"/>
                  <a:pt x="6089994" y="6731941"/>
                </a:cubicBezTo>
                <a:lnTo>
                  <a:pt x="6081268" y="6858000"/>
                </a:lnTo>
                <a:lnTo>
                  <a:pt x="3299791" y="6858000"/>
                </a:lnTo>
                <a:lnTo>
                  <a:pt x="205835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95" name="sketchy line">
            <a:extLst>
              <a:ext uri="{FF2B5EF4-FFF2-40B4-BE49-F238E27FC236}">
                <a16:creationId xmlns:a16="http://schemas.microsoft.com/office/drawing/2014/main" id="{82580482-BA80-420A-8A05-C58E97F2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1142" y="4409267"/>
            <a:ext cx="4242816" cy="18288"/>
          </a:xfrm>
          <a:custGeom>
            <a:avLst/>
            <a:gdLst>
              <a:gd name="connsiteX0" fmla="*/ 0 w 4242816"/>
              <a:gd name="connsiteY0" fmla="*/ 0 h 18288"/>
              <a:gd name="connsiteX1" fmla="*/ 690973 w 4242816"/>
              <a:gd name="connsiteY1" fmla="*/ 0 h 18288"/>
              <a:gd name="connsiteX2" fmla="*/ 1212233 w 4242816"/>
              <a:gd name="connsiteY2" fmla="*/ 0 h 18288"/>
              <a:gd name="connsiteX3" fmla="*/ 1860778 w 4242816"/>
              <a:gd name="connsiteY3" fmla="*/ 0 h 18288"/>
              <a:gd name="connsiteX4" fmla="*/ 2424466 w 4242816"/>
              <a:gd name="connsiteY4" fmla="*/ 0 h 18288"/>
              <a:gd name="connsiteX5" fmla="*/ 3115439 w 4242816"/>
              <a:gd name="connsiteY5" fmla="*/ 0 h 18288"/>
              <a:gd name="connsiteX6" fmla="*/ 3636699 w 4242816"/>
              <a:gd name="connsiteY6" fmla="*/ 0 h 18288"/>
              <a:gd name="connsiteX7" fmla="*/ 4242816 w 4242816"/>
              <a:gd name="connsiteY7" fmla="*/ 0 h 18288"/>
              <a:gd name="connsiteX8" fmla="*/ 4242816 w 4242816"/>
              <a:gd name="connsiteY8" fmla="*/ 18288 h 18288"/>
              <a:gd name="connsiteX9" fmla="*/ 3636699 w 4242816"/>
              <a:gd name="connsiteY9" fmla="*/ 18288 h 18288"/>
              <a:gd name="connsiteX10" fmla="*/ 3030583 w 4242816"/>
              <a:gd name="connsiteY10" fmla="*/ 18288 h 18288"/>
              <a:gd name="connsiteX11" fmla="*/ 2466894 w 4242816"/>
              <a:gd name="connsiteY11" fmla="*/ 18288 h 18288"/>
              <a:gd name="connsiteX12" fmla="*/ 1988062 w 4242816"/>
              <a:gd name="connsiteY12" fmla="*/ 18288 h 18288"/>
              <a:gd name="connsiteX13" fmla="*/ 1466802 w 4242816"/>
              <a:gd name="connsiteY13" fmla="*/ 18288 h 18288"/>
              <a:gd name="connsiteX14" fmla="*/ 860686 w 4242816"/>
              <a:gd name="connsiteY14" fmla="*/ 18288 h 18288"/>
              <a:gd name="connsiteX15" fmla="*/ 0 w 4242816"/>
              <a:gd name="connsiteY15" fmla="*/ 18288 h 18288"/>
              <a:gd name="connsiteX16" fmla="*/ 0 w 4242816"/>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2816" h="18288" fill="none" extrusionOk="0">
                <a:moveTo>
                  <a:pt x="0" y="0"/>
                </a:moveTo>
                <a:cubicBezTo>
                  <a:pt x="249934" y="1471"/>
                  <a:pt x="379877" y="-29444"/>
                  <a:pt x="690973" y="0"/>
                </a:cubicBezTo>
                <a:cubicBezTo>
                  <a:pt x="1002069" y="29444"/>
                  <a:pt x="1021583" y="17501"/>
                  <a:pt x="1212233" y="0"/>
                </a:cubicBezTo>
                <a:cubicBezTo>
                  <a:pt x="1402883" y="-17501"/>
                  <a:pt x="1678760" y="5386"/>
                  <a:pt x="1860778" y="0"/>
                </a:cubicBezTo>
                <a:cubicBezTo>
                  <a:pt x="2042796" y="-5386"/>
                  <a:pt x="2245608" y="-22401"/>
                  <a:pt x="2424466" y="0"/>
                </a:cubicBezTo>
                <a:cubicBezTo>
                  <a:pt x="2603324" y="22401"/>
                  <a:pt x="2890020" y="33806"/>
                  <a:pt x="3115439" y="0"/>
                </a:cubicBezTo>
                <a:cubicBezTo>
                  <a:pt x="3340858" y="-33806"/>
                  <a:pt x="3428300" y="18628"/>
                  <a:pt x="3636699" y="0"/>
                </a:cubicBezTo>
                <a:cubicBezTo>
                  <a:pt x="3845098" y="-18628"/>
                  <a:pt x="4108824" y="5541"/>
                  <a:pt x="4242816" y="0"/>
                </a:cubicBezTo>
                <a:cubicBezTo>
                  <a:pt x="4242066" y="4160"/>
                  <a:pt x="4243125" y="10356"/>
                  <a:pt x="4242816" y="18288"/>
                </a:cubicBezTo>
                <a:cubicBezTo>
                  <a:pt x="4113424" y="32735"/>
                  <a:pt x="3768327" y="47567"/>
                  <a:pt x="3636699" y="18288"/>
                </a:cubicBezTo>
                <a:cubicBezTo>
                  <a:pt x="3505071" y="-10991"/>
                  <a:pt x="3294208" y="-4990"/>
                  <a:pt x="3030583" y="18288"/>
                </a:cubicBezTo>
                <a:cubicBezTo>
                  <a:pt x="2766958" y="41566"/>
                  <a:pt x="2649277" y="20974"/>
                  <a:pt x="2466894" y="18288"/>
                </a:cubicBezTo>
                <a:cubicBezTo>
                  <a:pt x="2284511" y="15602"/>
                  <a:pt x="2151277" y="1154"/>
                  <a:pt x="1988062" y="18288"/>
                </a:cubicBezTo>
                <a:cubicBezTo>
                  <a:pt x="1824847" y="35422"/>
                  <a:pt x="1691359" y="9265"/>
                  <a:pt x="1466802" y="18288"/>
                </a:cubicBezTo>
                <a:cubicBezTo>
                  <a:pt x="1242245" y="27311"/>
                  <a:pt x="1006161" y="36605"/>
                  <a:pt x="860686" y="18288"/>
                </a:cubicBezTo>
                <a:cubicBezTo>
                  <a:pt x="715211" y="-29"/>
                  <a:pt x="242774" y="46538"/>
                  <a:pt x="0" y="18288"/>
                </a:cubicBezTo>
                <a:cubicBezTo>
                  <a:pt x="-146" y="11482"/>
                  <a:pt x="-422" y="5192"/>
                  <a:pt x="0" y="0"/>
                </a:cubicBezTo>
                <a:close/>
              </a:path>
              <a:path w="4242816" h="18288" stroke="0" extrusionOk="0">
                <a:moveTo>
                  <a:pt x="0" y="0"/>
                </a:moveTo>
                <a:cubicBezTo>
                  <a:pt x="259751" y="-14018"/>
                  <a:pt x="356632" y="-15007"/>
                  <a:pt x="521260" y="0"/>
                </a:cubicBezTo>
                <a:cubicBezTo>
                  <a:pt x="685888" y="15007"/>
                  <a:pt x="885786" y="5167"/>
                  <a:pt x="1212233" y="0"/>
                </a:cubicBezTo>
                <a:cubicBezTo>
                  <a:pt x="1538680" y="-5167"/>
                  <a:pt x="1458849" y="7951"/>
                  <a:pt x="1691065" y="0"/>
                </a:cubicBezTo>
                <a:cubicBezTo>
                  <a:pt x="1923281" y="-7951"/>
                  <a:pt x="1985780" y="-16303"/>
                  <a:pt x="2169897" y="0"/>
                </a:cubicBezTo>
                <a:cubicBezTo>
                  <a:pt x="2354014" y="16303"/>
                  <a:pt x="2633054" y="-2739"/>
                  <a:pt x="2776014" y="0"/>
                </a:cubicBezTo>
                <a:cubicBezTo>
                  <a:pt x="2918974" y="2739"/>
                  <a:pt x="3112688" y="-15682"/>
                  <a:pt x="3339702" y="0"/>
                </a:cubicBezTo>
                <a:cubicBezTo>
                  <a:pt x="3566716" y="15682"/>
                  <a:pt x="4015278" y="-28467"/>
                  <a:pt x="4242816" y="0"/>
                </a:cubicBezTo>
                <a:cubicBezTo>
                  <a:pt x="4243501" y="7633"/>
                  <a:pt x="4242294" y="10002"/>
                  <a:pt x="4242816" y="18288"/>
                </a:cubicBezTo>
                <a:cubicBezTo>
                  <a:pt x="3924964" y="16283"/>
                  <a:pt x="3746362" y="-1805"/>
                  <a:pt x="3551843" y="18288"/>
                </a:cubicBezTo>
                <a:cubicBezTo>
                  <a:pt x="3357324" y="38381"/>
                  <a:pt x="3126422" y="47156"/>
                  <a:pt x="2860870" y="18288"/>
                </a:cubicBezTo>
                <a:cubicBezTo>
                  <a:pt x="2595318" y="-10580"/>
                  <a:pt x="2572437" y="11441"/>
                  <a:pt x="2297182" y="18288"/>
                </a:cubicBezTo>
                <a:cubicBezTo>
                  <a:pt x="2021927" y="25135"/>
                  <a:pt x="1916908" y="33601"/>
                  <a:pt x="1733493" y="18288"/>
                </a:cubicBezTo>
                <a:cubicBezTo>
                  <a:pt x="1550078" y="2975"/>
                  <a:pt x="1412440" y="27896"/>
                  <a:pt x="1212233" y="18288"/>
                </a:cubicBezTo>
                <a:cubicBezTo>
                  <a:pt x="1012026" y="8680"/>
                  <a:pt x="914386" y="13859"/>
                  <a:pt x="648545" y="18288"/>
                </a:cubicBezTo>
                <a:cubicBezTo>
                  <a:pt x="382704" y="22717"/>
                  <a:pt x="233522" y="39342"/>
                  <a:pt x="0" y="18288"/>
                </a:cubicBezTo>
                <a:cubicBezTo>
                  <a:pt x="-772" y="13661"/>
                  <a:pt x="-839" y="849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
            <a:extLst>
              <a:ext uri="{FF2B5EF4-FFF2-40B4-BE49-F238E27FC236}">
                <a16:creationId xmlns:a16="http://schemas.microsoft.com/office/drawing/2014/main" id="{9B3524F6-6AB5-5941-B546-B7968CDE7A71}"/>
              </a:ext>
            </a:extLst>
          </p:cNvPr>
          <p:cNvSpPr>
            <a:spLocks noChangeArrowheads="1"/>
          </p:cNvSpPr>
          <p:nvPr/>
        </p:nvSpPr>
        <p:spPr bwMode="auto">
          <a:xfrm>
            <a:off x="0" y="358345"/>
            <a:ext cx="2765002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6958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120B8EB-FD22-4E4F-8ABD-E5217ACE8041}"/>
              </a:ext>
            </a:extLst>
          </p:cNvPr>
          <p:cNvSpPr>
            <a:spLocks noGrp="1"/>
          </p:cNvSpPr>
          <p:nvPr>
            <p:ph idx="1"/>
          </p:nvPr>
        </p:nvSpPr>
        <p:spPr>
          <a:xfrm>
            <a:off x="535619" y="2341668"/>
            <a:ext cx="7863168" cy="2955325"/>
          </a:xfrm>
        </p:spPr>
        <p:txBody>
          <a:bodyPr anchor="t">
            <a:noAutofit/>
          </a:bodyPr>
          <a:lstStyle/>
          <a:p>
            <a:r>
              <a:rPr lang="en-GB" sz="2400" dirty="0"/>
              <a:t>8</a:t>
            </a:r>
            <a:r>
              <a:rPr lang="en-GB" sz="2400" baseline="30000" dirty="0"/>
              <a:t>th</a:t>
            </a:r>
            <a:r>
              <a:rPr lang="en-GB" sz="2400" dirty="0"/>
              <a:t> June / </a:t>
            </a:r>
            <a:r>
              <a:rPr lang="en-GB" sz="2400" b="1" dirty="0"/>
              <a:t>Day 4</a:t>
            </a:r>
            <a:r>
              <a:rPr lang="en-GB" sz="2400" dirty="0"/>
              <a:t>: Israeli forces capture the </a:t>
            </a:r>
            <a:r>
              <a:rPr lang="en-GB" sz="2400" b="1" dirty="0">
                <a:solidFill>
                  <a:srgbClr val="2AFF91"/>
                </a:solidFill>
              </a:rPr>
              <a:t>Sinai Peninsula</a:t>
            </a:r>
            <a:r>
              <a:rPr lang="en-GB" sz="2400" dirty="0"/>
              <a:t>. They also capture the </a:t>
            </a:r>
            <a:r>
              <a:rPr lang="en-GB" sz="2400" b="1" dirty="0">
                <a:solidFill>
                  <a:srgbClr val="B6FF00"/>
                </a:solidFill>
              </a:rPr>
              <a:t>West Bank</a:t>
            </a:r>
            <a:r>
              <a:rPr lang="en-GB" sz="2400" dirty="0"/>
              <a:t>, with 300,000 refugees </a:t>
            </a:r>
            <a:r>
              <a:rPr lang="en-GB" sz="2400" b="1" dirty="0">
                <a:solidFill>
                  <a:srgbClr val="C00000"/>
                </a:solidFill>
              </a:rPr>
              <a:t>fleeing</a:t>
            </a:r>
            <a:r>
              <a:rPr lang="en-GB" sz="2400" dirty="0"/>
              <a:t> to Jordan</a:t>
            </a:r>
          </a:p>
          <a:p>
            <a:r>
              <a:rPr lang="en-GB" sz="2400" dirty="0"/>
              <a:t>9</a:t>
            </a:r>
            <a:r>
              <a:rPr lang="en-GB" sz="2400" baseline="30000" dirty="0"/>
              <a:t>th</a:t>
            </a:r>
            <a:r>
              <a:rPr lang="en-GB" sz="2400" dirty="0"/>
              <a:t> June / </a:t>
            </a:r>
            <a:r>
              <a:rPr lang="en-GB" sz="2400" b="1" dirty="0"/>
              <a:t>Day 5</a:t>
            </a:r>
            <a:r>
              <a:rPr lang="en-GB" sz="2400" dirty="0"/>
              <a:t>: Israeli forces capture the </a:t>
            </a:r>
            <a:r>
              <a:rPr lang="en-GB" sz="2400" b="1" dirty="0">
                <a:solidFill>
                  <a:srgbClr val="B6FF93"/>
                </a:solidFill>
              </a:rPr>
              <a:t>Golan Heights</a:t>
            </a:r>
            <a:r>
              <a:rPr lang="en-GB" sz="2400" dirty="0"/>
              <a:t>, taking most of it from Syria</a:t>
            </a:r>
          </a:p>
          <a:p>
            <a:r>
              <a:rPr lang="en-GB" sz="2400" dirty="0"/>
              <a:t>10</a:t>
            </a:r>
            <a:r>
              <a:rPr lang="en-GB" sz="2400" baseline="30000" dirty="0"/>
              <a:t>th</a:t>
            </a:r>
            <a:r>
              <a:rPr lang="en-GB" sz="2400" dirty="0"/>
              <a:t> June / </a:t>
            </a:r>
            <a:r>
              <a:rPr lang="en-GB" sz="2400" b="1" dirty="0"/>
              <a:t>Day 6</a:t>
            </a:r>
            <a:r>
              <a:rPr lang="en-GB" sz="2400" dirty="0"/>
              <a:t>: Israeli forces capture even more of the </a:t>
            </a:r>
            <a:r>
              <a:rPr lang="en-GB" sz="2400" b="1" dirty="0">
                <a:solidFill>
                  <a:srgbClr val="B6FF93"/>
                </a:solidFill>
              </a:rPr>
              <a:t>Golan Heights</a:t>
            </a:r>
            <a:r>
              <a:rPr lang="en-GB" sz="2400" dirty="0"/>
              <a:t>. Jordan, Egypt and Syria all accept the </a:t>
            </a:r>
            <a:r>
              <a:rPr lang="en-GB" sz="2400" dirty="0">
                <a:solidFill>
                  <a:schemeClr val="accent3"/>
                </a:solidFill>
              </a:rPr>
              <a:t>UN</a:t>
            </a:r>
            <a:r>
              <a:rPr lang="en-GB" sz="2400" dirty="0"/>
              <a:t>’s call for a ceasefire</a:t>
            </a:r>
          </a:p>
        </p:txBody>
      </p:sp>
      <p:pic>
        <p:nvPicPr>
          <p:cNvPr id="7" name="Picture 6" descr="Graphical user interface, application, table&#10;&#10;Description automatically generated">
            <a:extLst>
              <a:ext uri="{FF2B5EF4-FFF2-40B4-BE49-F238E27FC236}">
                <a16:creationId xmlns:a16="http://schemas.microsoft.com/office/drawing/2014/main" id="{BA0F897D-D68C-A648-A024-D944B1AC1497}"/>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7270896" y="126616"/>
            <a:ext cx="1349943" cy="1428312"/>
          </a:xfrm>
          <a:prstGeom prst="rect">
            <a:avLst/>
          </a:prstGeom>
          <a:ln>
            <a:solidFill>
              <a:schemeClr val="tx1"/>
            </a:solidFill>
          </a:ln>
        </p:spPr>
      </p:pic>
      <p:sp>
        <p:nvSpPr>
          <p:cNvPr id="13" name="Title 1">
            <a:extLst>
              <a:ext uri="{FF2B5EF4-FFF2-40B4-BE49-F238E27FC236}">
                <a16:creationId xmlns:a16="http://schemas.microsoft.com/office/drawing/2014/main" id="{43256491-9DFD-F24B-B2B0-87E64FDCF467}"/>
              </a:ext>
            </a:extLst>
          </p:cNvPr>
          <p:cNvSpPr txBox="1">
            <a:spLocks/>
          </p:cNvSpPr>
          <p:nvPr/>
        </p:nvSpPr>
        <p:spPr>
          <a:xfrm>
            <a:off x="572493" y="371601"/>
            <a:ext cx="6125910" cy="93834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800" b="1" dirty="0"/>
              <a:t>The Six Days of the War</a:t>
            </a:r>
          </a:p>
        </p:txBody>
      </p:sp>
      <p:pic>
        <p:nvPicPr>
          <p:cNvPr id="15" name="Picture 14" descr="A picture containing text, monitor, screenshot, screen&#10;&#10;Description automatically generated">
            <a:extLst>
              <a:ext uri="{FF2B5EF4-FFF2-40B4-BE49-F238E27FC236}">
                <a16:creationId xmlns:a16="http://schemas.microsoft.com/office/drawing/2014/main" id="{F2AD15F7-8E20-0846-9718-472D92C3DA2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692005" y="712322"/>
            <a:ext cx="3425781" cy="6044546"/>
          </a:xfrm>
          <a:prstGeom prst="rect">
            <a:avLst/>
          </a:prstGeom>
        </p:spPr>
      </p:pic>
      <p:cxnSp>
        <p:nvCxnSpPr>
          <p:cNvPr id="12" name="Straight Arrow Connector 11">
            <a:extLst>
              <a:ext uri="{FF2B5EF4-FFF2-40B4-BE49-F238E27FC236}">
                <a16:creationId xmlns:a16="http://schemas.microsoft.com/office/drawing/2014/main" id="{B08F6C6E-DE75-1249-B8EC-BFC54BD02FBC}"/>
              </a:ext>
            </a:extLst>
          </p:cNvPr>
          <p:cNvCxnSpPr>
            <a:cxnSpLocks/>
          </p:cNvCxnSpPr>
          <p:nvPr/>
        </p:nvCxnSpPr>
        <p:spPr>
          <a:xfrm flipV="1">
            <a:off x="7778663" y="1139870"/>
            <a:ext cx="4056286" cy="2404996"/>
          </a:xfrm>
          <a:prstGeom prst="straightConnector1">
            <a:avLst/>
          </a:prstGeom>
          <a:ln w="38100">
            <a:solidFill>
              <a:srgbClr val="B6FF93"/>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DA7B5C69-AAEF-9B4B-8ADB-4F03E3EAB6F3}"/>
              </a:ext>
            </a:extLst>
          </p:cNvPr>
          <p:cNvCxnSpPr>
            <a:cxnSpLocks/>
          </p:cNvCxnSpPr>
          <p:nvPr/>
        </p:nvCxnSpPr>
        <p:spPr>
          <a:xfrm flipV="1">
            <a:off x="11784169" y="1816274"/>
            <a:ext cx="203239" cy="11273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91DE8F5E-EC6A-184E-8773-173D68FB154C}"/>
              </a:ext>
            </a:extLst>
          </p:cNvPr>
          <p:cNvCxnSpPr>
            <a:cxnSpLocks/>
          </p:cNvCxnSpPr>
          <p:nvPr/>
        </p:nvCxnSpPr>
        <p:spPr>
          <a:xfrm>
            <a:off x="11834949" y="2346542"/>
            <a:ext cx="182854" cy="39666"/>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A0880F4-8774-5A4F-8762-4027AA23FE6C}"/>
              </a:ext>
            </a:extLst>
          </p:cNvPr>
          <p:cNvCxnSpPr>
            <a:cxnSpLocks/>
          </p:cNvCxnSpPr>
          <p:nvPr/>
        </p:nvCxnSpPr>
        <p:spPr>
          <a:xfrm>
            <a:off x="11814564" y="2045557"/>
            <a:ext cx="225948" cy="724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A6A2538F-BB68-E046-8E9D-8874F1FC702E}"/>
              </a:ext>
            </a:extLst>
          </p:cNvPr>
          <p:cNvCxnSpPr>
            <a:cxnSpLocks/>
          </p:cNvCxnSpPr>
          <p:nvPr/>
        </p:nvCxnSpPr>
        <p:spPr>
          <a:xfrm>
            <a:off x="11799704" y="2210227"/>
            <a:ext cx="215756"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3EFD49A-6DAE-C243-B669-A2BF3F5C6361}"/>
              </a:ext>
            </a:extLst>
          </p:cNvPr>
          <p:cNvSpPr txBox="1"/>
          <p:nvPr/>
        </p:nvSpPr>
        <p:spPr>
          <a:xfrm>
            <a:off x="8692005" y="386267"/>
            <a:ext cx="1804806" cy="307777"/>
          </a:xfrm>
          <a:prstGeom prst="rect">
            <a:avLst/>
          </a:prstGeom>
          <a:solidFill>
            <a:schemeClr val="bg1"/>
          </a:solidFill>
          <a:ln>
            <a:solidFill>
              <a:schemeClr val="tx1"/>
            </a:solidFill>
          </a:ln>
        </p:spPr>
        <p:txBody>
          <a:bodyPr wrap="square" rtlCol="0">
            <a:spAutoFit/>
          </a:bodyPr>
          <a:lstStyle/>
          <a:p>
            <a:r>
              <a:rPr lang="en-GB" sz="1400" dirty="0"/>
              <a:t>Territory held by Israel</a:t>
            </a:r>
          </a:p>
        </p:txBody>
      </p:sp>
      <p:pic>
        <p:nvPicPr>
          <p:cNvPr id="33" name="Picture 2" descr="United Nations - Wikipedia">
            <a:extLst>
              <a:ext uri="{FF2B5EF4-FFF2-40B4-BE49-F238E27FC236}">
                <a16:creationId xmlns:a16="http://schemas.microsoft.com/office/drawing/2014/main" id="{B47FABC8-B836-7A41-9002-EC44D78D56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0426" y="5314533"/>
            <a:ext cx="1872887" cy="1248591"/>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DE07FFEA-97CE-0641-B487-AA86134E7B39}"/>
              </a:ext>
            </a:extLst>
          </p:cNvPr>
          <p:cNvSpPr txBox="1"/>
          <p:nvPr/>
        </p:nvSpPr>
        <p:spPr>
          <a:xfrm>
            <a:off x="1333496" y="5598352"/>
            <a:ext cx="3830321" cy="707886"/>
          </a:xfrm>
          <a:prstGeom prst="rect">
            <a:avLst/>
          </a:prstGeom>
          <a:ln>
            <a:solidFill>
              <a:schemeClr val="accent3"/>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000" dirty="0"/>
              <a:t>Can you remember when and why the UN was established?</a:t>
            </a:r>
          </a:p>
        </p:txBody>
      </p:sp>
    </p:spTree>
    <p:extLst>
      <p:ext uri="{BB962C8B-B14F-4D97-AF65-F5344CB8AC3E}">
        <p14:creationId xmlns:p14="http://schemas.microsoft.com/office/powerpoint/2010/main" val="207998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758B2718-18D4-E142-BCF1-CF23E5441C35}"/>
              </a:ext>
            </a:extLst>
          </p:cNvPr>
          <p:cNvSpPr>
            <a:spLocks noGrp="1"/>
          </p:cNvSpPr>
          <p:nvPr>
            <p:ph idx="1"/>
          </p:nvPr>
        </p:nvSpPr>
        <p:spPr>
          <a:xfrm>
            <a:off x="744602" y="265058"/>
            <a:ext cx="8515466" cy="1279323"/>
          </a:xfrm>
        </p:spPr>
        <p:txBody>
          <a:bodyPr>
            <a:normAutofit/>
          </a:bodyPr>
          <a:lstStyle/>
          <a:p>
            <a:pPr marL="0" indent="0">
              <a:buNone/>
            </a:pPr>
            <a:r>
              <a:rPr lang="en-GB" dirty="0"/>
              <a:t>9c. Using this information, create a table of what happened in 1967 for various parts of Palestine-Israel and the surrounding areas</a:t>
            </a:r>
          </a:p>
        </p:txBody>
      </p:sp>
      <p:graphicFrame>
        <p:nvGraphicFramePr>
          <p:cNvPr id="8" name="Table 8">
            <a:extLst>
              <a:ext uri="{FF2B5EF4-FFF2-40B4-BE49-F238E27FC236}">
                <a16:creationId xmlns:a16="http://schemas.microsoft.com/office/drawing/2014/main" id="{58F180F5-E748-4D4F-BE67-1665AFF9E547}"/>
              </a:ext>
            </a:extLst>
          </p:cNvPr>
          <p:cNvGraphicFramePr>
            <a:graphicFrameLocks noGrp="1"/>
          </p:cNvGraphicFramePr>
          <p:nvPr>
            <p:extLst>
              <p:ext uri="{D42A27DB-BD31-4B8C-83A1-F6EECF244321}">
                <p14:modId xmlns:p14="http://schemas.microsoft.com/office/powerpoint/2010/main" val="1320241447"/>
              </p:ext>
            </p:extLst>
          </p:nvPr>
        </p:nvGraphicFramePr>
        <p:xfrm>
          <a:off x="677530" y="2075687"/>
          <a:ext cx="10853927" cy="3805550"/>
        </p:xfrm>
        <a:graphic>
          <a:graphicData uri="http://schemas.openxmlformats.org/drawingml/2006/table">
            <a:tbl>
              <a:tblPr firstRow="1" bandRow="1">
                <a:tableStyleId>{5C22544A-7EE6-4342-B048-85BDC9FD1C3A}</a:tableStyleId>
              </a:tblPr>
              <a:tblGrid>
                <a:gridCol w="2172856">
                  <a:extLst>
                    <a:ext uri="{9D8B030D-6E8A-4147-A177-3AD203B41FA5}">
                      <a16:colId xmlns:a16="http://schemas.microsoft.com/office/drawing/2014/main" val="3202461860"/>
                    </a:ext>
                  </a:extLst>
                </a:gridCol>
                <a:gridCol w="2862907">
                  <a:extLst>
                    <a:ext uri="{9D8B030D-6E8A-4147-A177-3AD203B41FA5}">
                      <a16:colId xmlns:a16="http://schemas.microsoft.com/office/drawing/2014/main" val="889913319"/>
                    </a:ext>
                  </a:extLst>
                </a:gridCol>
                <a:gridCol w="5818164">
                  <a:extLst>
                    <a:ext uri="{9D8B030D-6E8A-4147-A177-3AD203B41FA5}">
                      <a16:colId xmlns:a16="http://schemas.microsoft.com/office/drawing/2014/main" val="4066446944"/>
                    </a:ext>
                  </a:extLst>
                </a:gridCol>
              </a:tblGrid>
              <a:tr h="598104">
                <a:tc>
                  <a:txBody>
                    <a:bodyPr/>
                    <a:lstStyle/>
                    <a:p>
                      <a:pPr algn="ctr"/>
                      <a:r>
                        <a:rPr lang="en-GB" sz="1800" dirty="0"/>
                        <a:t>Area</a:t>
                      </a:r>
                    </a:p>
                  </a:txBody>
                  <a:tcPr/>
                </a:tc>
                <a:tc>
                  <a:txBody>
                    <a:bodyPr/>
                    <a:lstStyle/>
                    <a:p>
                      <a:pPr algn="ctr"/>
                      <a:r>
                        <a:rPr lang="en-GB" sz="1800" dirty="0"/>
                        <a:t>Who controlled it before 1967?</a:t>
                      </a:r>
                    </a:p>
                  </a:txBody>
                  <a:tcPr/>
                </a:tc>
                <a:tc>
                  <a:txBody>
                    <a:bodyPr/>
                    <a:lstStyle/>
                    <a:p>
                      <a:pPr algn="ctr"/>
                      <a:r>
                        <a:rPr lang="en-GB" sz="1800" dirty="0"/>
                        <a:t>What happened in the June 1967 War? </a:t>
                      </a:r>
                    </a:p>
                  </a:txBody>
                  <a:tcPr/>
                </a:tc>
                <a:extLst>
                  <a:ext uri="{0D108BD9-81ED-4DB2-BD59-A6C34878D82A}">
                    <a16:rowId xmlns:a16="http://schemas.microsoft.com/office/drawing/2014/main" val="3515018607"/>
                  </a:ext>
                </a:extLst>
              </a:tr>
              <a:tr h="541142">
                <a:tc>
                  <a:txBody>
                    <a:bodyPr/>
                    <a:lstStyle/>
                    <a:p>
                      <a:pPr algn="ctr"/>
                      <a:r>
                        <a:rPr lang="en-GB" sz="1600" b="1" dirty="0"/>
                        <a:t>Israel</a:t>
                      </a:r>
                    </a:p>
                  </a:txBody>
                  <a:tcPr/>
                </a:tc>
                <a:tc>
                  <a:txBody>
                    <a:bodyPr/>
                    <a:lstStyle/>
                    <a:p>
                      <a:r>
                        <a:rPr lang="en-GB" sz="1600" dirty="0"/>
                        <a:t>The new state of Israel</a:t>
                      </a:r>
                    </a:p>
                  </a:txBody>
                  <a:tcPr/>
                </a:tc>
                <a:tc>
                  <a:txBody>
                    <a:bodyPr/>
                    <a:lstStyle/>
                    <a:p>
                      <a:r>
                        <a:rPr lang="en-GB" sz="1600" dirty="0"/>
                        <a:t>Various cities in Israel were attacked by Jordan, including West Jerusalem. But Israel retained control</a:t>
                      </a:r>
                    </a:p>
                  </a:txBody>
                  <a:tcPr/>
                </a:tc>
                <a:extLst>
                  <a:ext uri="{0D108BD9-81ED-4DB2-BD59-A6C34878D82A}">
                    <a16:rowId xmlns:a16="http://schemas.microsoft.com/office/drawing/2014/main" val="471934492"/>
                  </a:ext>
                </a:extLst>
              </a:tr>
              <a:tr h="433468">
                <a:tc>
                  <a:txBody>
                    <a:bodyPr/>
                    <a:lstStyle/>
                    <a:p>
                      <a:pPr algn="ctr"/>
                      <a:r>
                        <a:rPr lang="en-GB" sz="1600" b="1" dirty="0"/>
                        <a:t>West Bank</a:t>
                      </a:r>
                    </a:p>
                  </a:txBody>
                  <a:tcPr/>
                </a:tc>
                <a:tc>
                  <a:txBody>
                    <a:bodyPr/>
                    <a:lstStyle/>
                    <a:p>
                      <a:r>
                        <a:rPr lang="en-GB" sz="1600" dirty="0"/>
                        <a:t>Jordan</a:t>
                      </a:r>
                    </a:p>
                  </a:txBody>
                  <a:tcPr/>
                </a:tc>
                <a:tc>
                  <a:txBody>
                    <a:bodyPr/>
                    <a:lstStyle/>
                    <a:p>
                      <a:r>
                        <a:rPr lang="en-GB" sz="1600" dirty="0"/>
                        <a:t>After fighting between Israel and Jordan, Israel occupied the area</a:t>
                      </a:r>
                    </a:p>
                  </a:txBody>
                  <a:tcPr/>
                </a:tc>
                <a:extLst>
                  <a:ext uri="{0D108BD9-81ED-4DB2-BD59-A6C34878D82A}">
                    <a16:rowId xmlns:a16="http://schemas.microsoft.com/office/drawing/2014/main" val="3369488674"/>
                  </a:ext>
                </a:extLst>
              </a:tr>
              <a:tr h="313293">
                <a:tc>
                  <a:txBody>
                    <a:bodyPr/>
                    <a:lstStyle/>
                    <a:p>
                      <a:pPr algn="ctr"/>
                      <a:r>
                        <a:rPr lang="en-GB" sz="1600" b="1" dirty="0"/>
                        <a:t>Gaza</a:t>
                      </a:r>
                    </a:p>
                  </a:txBody>
                  <a:tcPr/>
                </a:tc>
                <a:tc>
                  <a:txBody>
                    <a:bodyPr/>
                    <a:lstStyle/>
                    <a:p>
                      <a:endParaRPr lang="en-GB" sz="1600" dirty="0"/>
                    </a:p>
                  </a:txBody>
                  <a:tcPr/>
                </a:tc>
                <a:tc>
                  <a:txBody>
                    <a:bodyPr/>
                    <a:lstStyle/>
                    <a:p>
                      <a:endParaRPr lang="en-GB" sz="1600" dirty="0"/>
                    </a:p>
                  </a:txBody>
                  <a:tcPr/>
                </a:tc>
                <a:extLst>
                  <a:ext uri="{0D108BD9-81ED-4DB2-BD59-A6C34878D82A}">
                    <a16:rowId xmlns:a16="http://schemas.microsoft.com/office/drawing/2014/main" val="1173373502"/>
                  </a:ext>
                </a:extLst>
              </a:tr>
              <a:tr h="5411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t>East Jerusalem and the Old City of Jerusalem</a:t>
                      </a:r>
                    </a:p>
                  </a:txBody>
                  <a:tcPr/>
                </a:tc>
                <a:tc>
                  <a:txBody>
                    <a:bodyPr/>
                    <a:lstStyle/>
                    <a:p>
                      <a:endParaRPr lang="en-GB" sz="1600" dirty="0"/>
                    </a:p>
                  </a:txBody>
                  <a:tcPr/>
                </a:tc>
                <a:tc>
                  <a:txBody>
                    <a:bodyPr/>
                    <a:lstStyle/>
                    <a:p>
                      <a:endParaRPr lang="en-GB" sz="1600" dirty="0"/>
                    </a:p>
                  </a:txBody>
                  <a:tcPr/>
                </a:tc>
                <a:extLst>
                  <a:ext uri="{0D108BD9-81ED-4DB2-BD59-A6C34878D82A}">
                    <a16:rowId xmlns:a16="http://schemas.microsoft.com/office/drawing/2014/main" val="819454731"/>
                  </a:ext>
                </a:extLst>
              </a:tr>
              <a:tr h="619241">
                <a:tc>
                  <a:txBody>
                    <a:bodyPr/>
                    <a:lstStyle/>
                    <a:p>
                      <a:pPr algn="ctr"/>
                      <a:r>
                        <a:rPr lang="en-GB" sz="1600" b="1" dirty="0"/>
                        <a:t>Sinai Peninsula</a:t>
                      </a:r>
                    </a:p>
                  </a:txBody>
                  <a:tcPr/>
                </a:tc>
                <a:tc>
                  <a:txBody>
                    <a:bodyPr/>
                    <a:lstStyle/>
                    <a:p>
                      <a:endParaRPr lang="en-GB"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p>
                  </a:txBody>
                  <a:tcPr/>
                </a:tc>
                <a:extLst>
                  <a:ext uri="{0D108BD9-81ED-4DB2-BD59-A6C34878D82A}">
                    <a16:rowId xmlns:a16="http://schemas.microsoft.com/office/drawing/2014/main" val="999638315"/>
                  </a:ext>
                </a:extLst>
              </a:tr>
              <a:tr h="619241">
                <a:tc>
                  <a:txBody>
                    <a:bodyPr/>
                    <a:lstStyle/>
                    <a:p>
                      <a:pPr algn="ctr"/>
                      <a:r>
                        <a:rPr lang="en-GB" sz="1600" b="1" dirty="0"/>
                        <a:t>Golan Heights</a:t>
                      </a:r>
                    </a:p>
                  </a:txBody>
                  <a:tcPr/>
                </a:tc>
                <a:tc>
                  <a:txBody>
                    <a:bodyPr/>
                    <a:lstStyle/>
                    <a:p>
                      <a:endParaRPr lang="en-GB" sz="1600" dirty="0"/>
                    </a:p>
                  </a:txBody>
                  <a:tcPr/>
                </a:tc>
                <a:tc>
                  <a:txBody>
                    <a:bodyPr/>
                    <a:lstStyle/>
                    <a:p>
                      <a:endParaRPr lang="en-GB" sz="1600" dirty="0"/>
                    </a:p>
                  </a:txBody>
                  <a:tcPr/>
                </a:tc>
                <a:extLst>
                  <a:ext uri="{0D108BD9-81ED-4DB2-BD59-A6C34878D82A}">
                    <a16:rowId xmlns:a16="http://schemas.microsoft.com/office/drawing/2014/main" val="2000459221"/>
                  </a:ext>
                </a:extLst>
              </a:tr>
            </a:tbl>
          </a:graphicData>
        </a:graphic>
      </p:graphicFrame>
      <p:sp>
        <p:nvSpPr>
          <p:cNvPr id="7" name="TextBox 6">
            <a:extLst>
              <a:ext uri="{FF2B5EF4-FFF2-40B4-BE49-F238E27FC236}">
                <a16:creationId xmlns:a16="http://schemas.microsoft.com/office/drawing/2014/main" id="{8C2E4810-D3E6-1244-ADFF-05A9911CFD4E}"/>
              </a:ext>
            </a:extLst>
          </p:cNvPr>
          <p:cNvSpPr txBox="1"/>
          <p:nvPr/>
        </p:nvSpPr>
        <p:spPr>
          <a:xfrm>
            <a:off x="4935255" y="6315218"/>
            <a:ext cx="1716168" cy="400110"/>
          </a:xfrm>
          <a:prstGeom prst="rect">
            <a:avLst/>
          </a:prstGeom>
          <a:noFill/>
          <a:ln w="38100">
            <a:solidFill>
              <a:schemeClr val="accent2"/>
            </a:solidFill>
          </a:ln>
        </p:spPr>
        <p:txBody>
          <a:bodyPr wrap="square" rtlCol="0">
            <a:spAutoFit/>
          </a:bodyPr>
          <a:lstStyle/>
          <a:p>
            <a:pPr algn="ctr"/>
            <a:r>
              <a:rPr lang="en-GB" sz="2000" b="1" dirty="0">
                <a:solidFill>
                  <a:schemeClr val="accent5"/>
                </a:solidFill>
                <a:latin typeface="Courier" pitchFamily="2" charset="0"/>
              </a:rPr>
              <a:t>Occupation</a:t>
            </a:r>
          </a:p>
        </p:txBody>
      </p:sp>
      <p:sp>
        <p:nvSpPr>
          <p:cNvPr id="9" name="TextBox 8">
            <a:extLst>
              <a:ext uri="{FF2B5EF4-FFF2-40B4-BE49-F238E27FC236}">
                <a16:creationId xmlns:a16="http://schemas.microsoft.com/office/drawing/2014/main" id="{4EF3C271-38E6-1241-98AD-FC40EC4C9379}"/>
              </a:ext>
            </a:extLst>
          </p:cNvPr>
          <p:cNvSpPr txBox="1"/>
          <p:nvPr/>
        </p:nvSpPr>
        <p:spPr>
          <a:xfrm>
            <a:off x="7188287" y="6315147"/>
            <a:ext cx="4849225" cy="384721"/>
          </a:xfrm>
          <a:prstGeom prst="rect">
            <a:avLst/>
          </a:prstGeom>
          <a:noFill/>
          <a:ln w="38100">
            <a:solidFill>
              <a:schemeClr val="accent2"/>
            </a:solidFill>
          </a:ln>
        </p:spPr>
        <p:txBody>
          <a:bodyPr wrap="square" rtlCol="0">
            <a:spAutoFit/>
          </a:bodyPr>
          <a:lstStyle/>
          <a:p>
            <a:pPr algn="ctr"/>
            <a:r>
              <a:rPr lang="en-GB" sz="1900" dirty="0">
                <a:solidFill>
                  <a:schemeClr val="accent5"/>
                </a:solidFill>
                <a:latin typeface="Calibri" panose="020F0502020204030204" pitchFamily="34" charset="0"/>
                <a:cs typeface="Calibri" panose="020F0502020204030204" pitchFamily="34" charset="0"/>
              </a:rPr>
              <a:t>Invasion and </a:t>
            </a:r>
            <a:r>
              <a:rPr lang="en-GB" sz="1900" i="1" dirty="0">
                <a:solidFill>
                  <a:schemeClr val="accent5"/>
                </a:solidFill>
                <a:latin typeface="Calibri" panose="020F0502020204030204" pitchFamily="34" charset="0"/>
                <a:cs typeface="Calibri" panose="020F0502020204030204" pitchFamily="34" charset="0"/>
              </a:rPr>
              <a:t>temporary</a:t>
            </a:r>
            <a:r>
              <a:rPr lang="en-GB" sz="1900" dirty="0">
                <a:solidFill>
                  <a:schemeClr val="accent5"/>
                </a:solidFill>
                <a:latin typeface="Calibri" panose="020F0502020204030204" pitchFamily="34" charset="0"/>
                <a:cs typeface="Calibri" panose="020F0502020204030204" pitchFamily="34" charset="0"/>
              </a:rPr>
              <a:t> control over a territory</a:t>
            </a:r>
          </a:p>
        </p:txBody>
      </p:sp>
      <p:cxnSp>
        <p:nvCxnSpPr>
          <p:cNvPr id="10" name="Straight Arrow Connector 9">
            <a:extLst>
              <a:ext uri="{FF2B5EF4-FFF2-40B4-BE49-F238E27FC236}">
                <a16:creationId xmlns:a16="http://schemas.microsoft.com/office/drawing/2014/main" id="{F28190A1-53D7-074F-8BBA-A91B66FC6EDD}"/>
              </a:ext>
            </a:extLst>
          </p:cNvPr>
          <p:cNvCxnSpPr>
            <a:cxnSpLocks/>
            <a:stCxn id="7" idx="3"/>
            <a:endCxn id="9" idx="1"/>
          </p:cNvCxnSpPr>
          <p:nvPr/>
        </p:nvCxnSpPr>
        <p:spPr>
          <a:xfrm flipV="1">
            <a:off x="6651423" y="6507508"/>
            <a:ext cx="536864" cy="7765"/>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descr="Graphical user interface, application, Word&#10;&#10;Description automatically generated">
            <a:extLst>
              <a:ext uri="{FF2B5EF4-FFF2-40B4-BE49-F238E27FC236}">
                <a16:creationId xmlns:a16="http://schemas.microsoft.com/office/drawing/2014/main" id="{C1F9B7E5-C59D-804D-AF61-310FF2F10E5B}"/>
              </a:ext>
            </a:extLst>
          </p:cNvPr>
          <p:cNvPicPr>
            <a:picLocks noChangeAspect="1"/>
          </p:cNvPicPr>
          <p:nvPr/>
        </p:nvPicPr>
        <p:blipFill rotWithShape="1">
          <a:blip r:embed="rId2"/>
          <a:srcRect l="31318" t="24725" r="17199" b="16698"/>
          <a:stretch/>
        </p:blipFill>
        <p:spPr>
          <a:xfrm rot="493342">
            <a:off x="9461108" y="186256"/>
            <a:ext cx="2745009" cy="1951994"/>
          </a:xfrm>
          <a:prstGeom prst="rect">
            <a:avLst/>
          </a:prstGeom>
        </p:spPr>
      </p:pic>
    </p:spTree>
    <p:extLst>
      <p:ext uri="{BB962C8B-B14F-4D97-AF65-F5344CB8AC3E}">
        <p14:creationId xmlns:p14="http://schemas.microsoft.com/office/powerpoint/2010/main" val="378261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AEFB0-A8F7-4E4E-B647-DC2BDB3AE6CE}"/>
              </a:ext>
            </a:extLst>
          </p:cNvPr>
          <p:cNvSpPr>
            <a:spLocks noGrp="1"/>
          </p:cNvSpPr>
          <p:nvPr>
            <p:ph type="title"/>
          </p:nvPr>
        </p:nvSpPr>
        <p:spPr>
          <a:xfrm>
            <a:off x="201308" y="1822883"/>
            <a:ext cx="2696438" cy="1325563"/>
          </a:xfrm>
        </p:spPr>
        <p:txBody>
          <a:bodyPr>
            <a:noAutofit/>
          </a:bodyPr>
          <a:lstStyle/>
          <a:p>
            <a:r>
              <a:rPr lang="en-GB" sz="3200" b="1" dirty="0"/>
              <a:t>Watch this BBC video ‘Six Day War: What happened - in 60 seconds’</a:t>
            </a:r>
            <a:br>
              <a:rPr lang="en-GB" sz="3200" b="1" dirty="0"/>
            </a:br>
            <a:br>
              <a:rPr lang="en-GB" sz="3200" b="1" dirty="0"/>
            </a:br>
            <a:r>
              <a:rPr lang="en-GB" sz="3200" b="1" i="1" dirty="0"/>
              <a:t>Add any missing information to your table</a:t>
            </a:r>
            <a:endParaRPr lang="en-GB" sz="3200" b="1" dirty="0"/>
          </a:p>
        </p:txBody>
      </p:sp>
      <p:sp>
        <p:nvSpPr>
          <p:cNvPr id="4" name="Rectangle 3">
            <a:extLst>
              <a:ext uri="{FF2B5EF4-FFF2-40B4-BE49-F238E27FC236}">
                <a16:creationId xmlns:a16="http://schemas.microsoft.com/office/drawing/2014/main" id="{0091D2C6-6D1B-0243-8388-31D23073A7F5}"/>
              </a:ext>
            </a:extLst>
          </p:cNvPr>
          <p:cNvSpPr/>
          <p:nvPr/>
        </p:nvSpPr>
        <p:spPr>
          <a:xfrm>
            <a:off x="6374581" y="721577"/>
            <a:ext cx="5736314" cy="369332"/>
          </a:xfrm>
          <a:prstGeom prst="rect">
            <a:avLst/>
          </a:prstGeom>
        </p:spPr>
        <p:txBody>
          <a:bodyPr wrap="none">
            <a:spAutoFit/>
          </a:bodyPr>
          <a:lstStyle/>
          <a:p>
            <a:r>
              <a:rPr lang="en-GB" dirty="0">
                <a:hlinkClick r:id="rId2"/>
              </a:rPr>
              <a:t>https://www.bbc.co.uk/news/world-middle-east-39960461</a:t>
            </a:r>
            <a:r>
              <a:rPr lang="en-GB" dirty="0"/>
              <a:t> </a:t>
            </a:r>
          </a:p>
        </p:txBody>
      </p:sp>
      <p:pic>
        <p:nvPicPr>
          <p:cNvPr id="6" name="Picture 5" descr="Graphical user interface, application&#10;&#10;Description automatically generated">
            <a:extLst>
              <a:ext uri="{FF2B5EF4-FFF2-40B4-BE49-F238E27FC236}">
                <a16:creationId xmlns:a16="http://schemas.microsoft.com/office/drawing/2014/main" id="{B7610EDE-30FD-5442-A145-1B16C15ADFC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090930" y="1153711"/>
            <a:ext cx="8899762" cy="5523986"/>
          </a:xfrm>
          <a:prstGeom prst="rect">
            <a:avLst/>
          </a:prstGeom>
        </p:spPr>
      </p:pic>
    </p:spTree>
    <p:extLst>
      <p:ext uri="{BB962C8B-B14F-4D97-AF65-F5344CB8AC3E}">
        <p14:creationId xmlns:p14="http://schemas.microsoft.com/office/powerpoint/2010/main" val="687371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758B2718-18D4-E142-BCF1-CF23E5441C35}"/>
              </a:ext>
            </a:extLst>
          </p:cNvPr>
          <p:cNvSpPr>
            <a:spLocks noGrp="1"/>
          </p:cNvSpPr>
          <p:nvPr>
            <p:ph idx="1"/>
          </p:nvPr>
        </p:nvSpPr>
        <p:spPr>
          <a:xfrm>
            <a:off x="744602" y="265058"/>
            <a:ext cx="8515466" cy="1279323"/>
          </a:xfrm>
        </p:spPr>
        <p:txBody>
          <a:bodyPr>
            <a:normAutofit/>
          </a:bodyPr>
          <a:lstStyle/>
          <a:p>
            <a:pPr marL="0" indent="0">
              <a:buNone/>
            </a:pPr>
            <a:r>
              <a:rPr lang="en-GB" dirty="0"/>
              <a:t>9c. Using this information, create a table of what happened in 1967 for various parts of Palestine-Israel and the surrounding areas</a:t>
            </a:r>
          </a:p>
        </p:txBody>
      </p:sp>
      <p:graphicFrame>
        <p:nvGraphicFramePr>
          <p:cNvPr id="8" name="Table 8">
            <a:extLst>
              <a:ext uri="{FF2B5EF4-FFF2-40B4-BE49-F238E27FC236}">
                <a16:creationId xmlns:a16="http://schemas.microsoft.com/office/drawing/2014/main" id="{58F180F5-E748-4D4F-BE67-1665AFF9E547}"/>
              </a:ext>
            </a:extLst>
          </p:cNvPr>
          <p:cNvGraphicFramePr>
            <a:graphicFrameLocks noGrp="1"/>
          </p:cNvGraphicFramePr>
          <p:nvPr>
            <p:extLst>
              <p:ext uri="{D42A27DB-BD31-4B8C-83A1-F6EECF244321}">
                <p14:modId xmlns:p14="http://schemas.microsoft.com/office/powerpoint/2010/main" val="1329036507"/>
              </p:ext>
            </p:extLst>
          </p:nvPr>
        </p:nvGraphicFramePr>
        <p:xfrm>
          <a:off x="677530" y="2075687"/>
          <a:ext cx="10853927" cy="3805550"/>
        </p:xfrm>
        <a:graphic>
          <a:graphicData uri="http://schemas.openxmlformats.org/drawingml/2006/table">
            <a:tbl>
              <a:tblPr firstRow="1" bandRow="1">
                <a:tableStyleId>{5C22544A-7EE6-4342-B048-85BDC9FD1C3A}</a:tableStyleId>
              </a:tblPr>
              <a:tblGrid>
                <a:gridCol w="2172856">
                  <a:extLst>
                    <a:ext uri="{9D8B030D-6E8A-4147-A177-3AD203B41FA5}">
                      <a16:colId xmlns:a16="http://schemas.microsoft.com/office/drawing/2014/main" val="3202461860"/>
                    </a:ext>
                  </a:extLst>
                </a:gridCol>
                <a:gridCol w="2862907">
                  <a:extLst>
                    <a:ext uri="{9D8B030D-6E8A-4147-A177-3AD203B41FA5}">
                      <a16:colId xmlns:a16="http://schemas.microsoft.com/office/drawing/2014/main" val="889913319"/>
                    </a:ext>
                  </a:extLst>
                </a:gridCol>
                <a:gridCol w="5818164">
                  <a:extLst>
                    <a:ext uri="{9D8B030D-6E8A-4147-A177-3AD203B41FA5}">
                      <a16:colId xmlns:a16="http://schemas.microsoft.com/office/drawing/2014/main" val="4066446944"/>
                    </a:ext>
                  </a:extLst>
                </a:gridCol>
              </a:tblGrid>
              <a:tr h="598104">
                <a:tc>
                  <a:txBody>
                    <a:bodyPr/>
                    <a:lstStyle/>
                    <a:p>
                      <a:pPr algn="ctr"/>
                      <a:r>
                        <a:rPr lang="en-GB" sz="1800" dirty="0"/>
                        <a:t>Area</a:t>
                      </a:r>
                    </a:p>
                  </a:txBody>
                  <a:tcPr/>
                </a:tc>
                <a:tc>
                  <a:txBody>
                    <a:bodyPr/>
                    <a:lstStyle/>
                    <a:p>
                      <a:pPr algn="ctr"/>
                      <a:r>
                        <a:rPr lang="en-GB" sz="1800" dirty="0"/>
                        <a:t>Who controlled it before 1967?</a:t>
                      </a:r>
                    </a:p>
                  </a:txBody>
                  <a:tcPr/>
                </a:tc>
                <a:tc>
                  <a:txBody>
                    <a:bodyPr/>
                    <a:lstStyle/>
                    <a:p>
                      <a:pPr algn="ctr"/>
                      <a:r>
                        <a:rPr lang="en-GB" sz="1800" dirty="0"/>
                        <a:t>What happened in the June 1967 War? </a:t>
                      </a:r>
                    </a:p>
                  </a:txBody>
                  <a:tcPr/>
                </a:tc>
                <a:extLst>
                  <a:ext uri="{0D108BD9-81ED-4DB2-BD59-A6C34878D82A}">
                    <a16:rowId xmlns:a16="http://schemas.microsoft.com/office/drawing/2014/main" val="3515018607"/>
                  </a:ext>
                </a:extLst>
              </a:tr>
              <a:tr h="541142">
                <a:tc>
                  <a:txBody>
                    <a:bodyPr/>
                    <a:lstStyle/>
                    <a:p>
                      <a:pPr algn="ctr"/>
                      <a:r>
                        <a:rPr lang="en-GB" sz="1600" b="1" dirty="0"/>
                        <a:t>Israel</a:t>
                      </a:r>
                    </a:p>
                  </a:txBody>
                  <a:tcPr/>
                </a:tc>
                <a:tc>
                  <a:txBody>
                    <a:bodyPr/>
                    <a:lstStyle/>
                    <a:p>
                      <a:r>
                        <a:rPr lang="en-GB" sz="1600" dirty="0"/>
                        <a:t>The new state of Israel</a:t>
                      </a:r>
                    </a:p>
                  </a:txBody>
                  <a:tcPr/>
                </a:tc>
                <a:tc>
                  <a:txBody>
                    <a:bodyPr/>
                    <a:lstStyle/>
                    <a:p>
                      <a:r>
                        <a:rPr lang="en-GB" sz="1600" dirty="0"/>
                        <a:t>Various cities in Israel were attacked by Jordan, including West Jerusalem. But Israel retained control</a:t>
                      </a:r>
                    </a:p>
                  </a:txBody>
                  <a:tcPr/>
                </a:tc>
                <a:extLst>
                  <a:ext uri="{0D108BD9-81ED-4DB2-BD59-A6C34878D82A}">
                    <a16:rowId xmlns:a16="http://schemas.microsoft.com/office/drawing/2014/main" val="471934492"/>
                  </a:ext>
                </a:extLst>
              </a:tr>
              <a:tr h="433468">
                <a:tc>
                  <a:txBody>
                    <a:bodyPr/>
                    <a:lstStyle/>
                    <a:p>
                      <a:pPr algn="ctr"/>
                      <a:r>
                        <a:rPr lang="en-GB" sz="1600" b="1" dirty="0"/>
                        <a:t>West Bank</a:t>
                      </a:r>
                    </a:p>
                  </a:txBody>
                  <a:tcPr/>
                </a:tc>
                <a:tc>
                  <a:txBody>
                    <a:bodyPr/>
                    <a:lstStyle/>
                    <a:p>
                      <a:r>
                        <a:rPr lang="en-GB" sz="1600" dirty="0"/>
                        <a:t>Jordan</a:t>
                      </a:r>
                    </a:p>
                  </a:txBody>
                  <a:tcPr/>
                </a:tc>
                <a:tc>
                  <a:txBody>
                    <a:bodyPr/>
                    <a:lstStyle/>
                    <a:p>
                      <a:r>
                        <a:rPr lang="en-GB" sz="1600" dirty="0"/>
                        <a:t>After fighting between Israel and Jordan, Israel occupied the area</a:t>
                      </a:r>
                    </a:p>
                  </a:txBody>
                  <a:tcPr/>
                </a:tc>
                <a:extLst>
                  <a:ext uri="{0D108BD9-81ED-4DB2-BD59-A6C34878D82A}">
                    <a16:rowId xmlns:a16="http://schemas.microsoft.com/office/drawing/2014/main" val="3369488674"/>
                  </a:ext>
                </a:extLst>
              </a:tr>
              <a:tr h="313293">
                <a:tc>
                  <a:txBody>
                    <a:bodyPr/>
                    <a:lstStyle/>
                    <a:p>
                      <a:pPr algn="ctr"/>
                      <a:r>
                        <a:rPr lang="en-GB" sz="1600" b="1" dirty="0"/>
                        <a:t>Gaza</a:t>
                      </a:r>
                    </a:p>
                  </a:txBody>
                  <a:tcPr/>
                </a:tc>
                <a:tc>
                  <a:txBody>
                    <a:bodyPr/>
                    <a:lstStyle/>
                    <a:p>
                      <a:endParaRPr lang="en-GB" sz="1600" dirty="0"/>
                    </a:p>
                  </a:txBody>
                  <a:tcPr/>
                </a:tc>
                <a:tc>
                  <a:txBody>
                    <a:bodyPr/>
                    <a:lstStyle/>
                    <a:p>
                      <a:endParaRPr lang="en-GB" sz="1600" dirty="0"/>
                    </a:p>
                  </a:txBody>
                  <a:tcPr/>
                </a:tc>
                <a:extLst>
                  <a:ext uri="{0D108BD9-81ED-4DB2-BD59-A6C34878D82A}">
                    <a16:rowId xmlns:a16="http://schemas.microsoft.com/office/drawing/2014/main" val="1173373502"/>
                  </a:ext>
                </a:extLst>
              </a:tr>
              <a:tr h="5411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t>East Jerusalem and the Old City of Jerusalem</a:t>
                      </a:r>
                    </a:p>
                  </a:txBody>
                  <a:tcPr/>
                </a:tc>
                <a:tc>
                  <a:txBody>
                    <a:bodyPr/>
                    <a:lstStyle/>
                    <a:p>
                      <a:endParaRPr lang="en-GB" sz="1600" dirty="0"/>
                    </a:p>
                  </a:txBody>
                  <a:tcPr/>
                </a:tc>
                <a:tc>
                  <a:txBody>
                    <a:bodyPr/>
                    <a:lstStyle/>
                    <a:p>
                      <a:endParaRPr lang="en-GB" sz="1600" dirty="0"/>
                    </a:p>
                  </a:txBody>
                  <a:tcPr/>
                </a:tc>
                <a:extLst>
                  <a:ext uri="{0D108BD9-81ED-4DB2-BD59-A6C34878D82A}">
                    <a16:rowId xmlns:a16="http://schemas.microsoft.com/office/drawing/2014/main" val="819454731"/>
                  </a:ext>
                </a:extLst>
              </a:tr>
              <a:tr h="619241">
                <a:tc>
                  <a:txBody>
                    <a:bodyPr/>
                    <a:lstStyle/>
                    <a:p>
                      <a:pPr algn="ctr"/>
                      <a:r>
                        <a:rPr lang="en-GB" sz="1600" b="1" dirty="0"/>
                        <a:t>Sinai Peninsula</a:t>
                      </a:r>
                    </a:p>
                  </a:txBody>
                  <a:tcPr/>
                </a:tc>
                <a:tc>
                  <a:txBody>
                    <a:bodyPr/>
                    <a:lstStyle/>
                    <a:p>
                      <a:endParaRPr lang="en-GB"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p>
                  </a:txBody>
                  <a:tcPr/>
                </a:tc>
                <a:extLst>
                  <a:ext uri="{0D108BD9-81ED-4DB2-BD59-A6C34878D82A}">
                    <a16:rowId xmlns:a16="http://schemas.microsoft.com/office/drawing/2014/main" val="999638315"/>
                  </a:ext>
                </a:extLst>
              </a:tr>
              <a:tr h="619241">
                <a:tc>
                  <a:txBody>
                    <a:bodyPr/>
                    <a:lstStyle/>
                    <a:p>
                      <a:pPr algn="ctr"/>
                      <a:r>
                        <a:rPr lang="en-GB" sz="1600" b="1" dirty="0"/>
                        <a:t>Golan Heights</a:t>
                      </a:r>
                    </a:p>
                  </a:txBody>
                  <a:tcPr/>
                </a:tc>
                <a:tc>
                  <a:txBody>
                    <a:bodyPr/>
                    <a:lstStyle/>
                    <a:p>
                      <a:endParaRPr lang="en-GB" sz="1600" dirty="0"/>
                    </a:p>
                  </a:txBody>
                  <a:tcPr/>
                </a:tc>
                <a:tc>
                  <a:txBody>
                    <a:bodyPr/>
                    <a:lstStyle/>
                    <a:p>
                      <a:endParaRPr lang="en-GB" sz="1600" dirty="0"/>
                    </a:p>
                  </a:txBody>
                  <a:tcPr/>
                </a:tc>
                <a:extLst>
                  <a:ext uri="{0D108BD9-81ED-4DB2-BD59-A6C34878D82A}">
                    <a16:rowId xmlns:a16="http://schemas.microsoft.com/office/drawing/2014/main" val="2000459221"/>
                  </a:ext>
                </a:extLst>
              </a:tr>
            </a:tbl>
          </a:graphicData>
        </a:graphic>
      </p:graphicFrame>
      <p:sp>
        <p:nvSpPr>
          <p:cNvPr id="7" name="TextBox 6">
            <a:extLst>
              <a:ext uri="{FF2B5EF4-FFF2-40B4-BE49-F238E27FC236}">
                <a16:creationId xmlns:a16="http://schemas.microsoft.com/office/drawing/2014/main" id="{8C2E4810-D3E6-1244-ADFF-05A9911CFD4E}"/>
              </a:ext>
            </a:extLst>
          </p:cNvPr>
          <p:cNvSpPr txBox="1"/>
          <p:nvPr/>
        </p:nvSpPr>
        <p:spPr>
          <a:xfrm>
            <a:off x="4935255" y="6315218"/>
            <a:ext cx="1716168" cy="400110"/>
          </a:xfrm>
          <a:prstGeom prst="rect">
            <a:avLst/>
          </a:prstGeom>
          <a:noFill/>
          <a:ln w="38100">
            <a:solidFill>
              <a:schemeClr val="accent2"/>
            </a:solidFill>
          </a:ln>
        </p:spPr>
        <p:txBody>
          <a:bodyPr wrap="square" rtlCol="0">
            <a:spAutoFit/>
          </a:bodyPr>
          <a:lstStyle/>
          <a:p>
            <a:pPr algn="ctr"/>
            <a:r>
              <a:rPr lang="en-GB" sz="2000" b="1" dirty="0">
                <a:solidFill>
                  <a:schemeClr val="accent5"/>
                </a:solidFill>
                <a:latin typeface="Courier" pitchFamily="2" charset="0"/>
              </a:rPr>
              <a:t>Occupation</a:t>
            </a:r>
          </a:p>
        </p:txBody>
      </p:sp>
      <p:sp>
        <p:nvSpPr>
          <p:cNvPr id="9" name="TextBox 8">
            <a:extLst>
              <a:ext uri="{FF2B5EF4-FFF2-40B4-BE49-F238E27FC236}">
                <a16:creationId xmlns:a16="http://schemas.microsoft.com/office/drawing/2014/main" id="{4EF3C271-38E6-1241-98AD-FC40EC4C9379}"/>
              </a:ext>
            </a:extLst>
          </p:cNvPr>
          <p:cNvSpPr txBox="1"/>
          <p:nvPr/>
        </p:nvSpPr>
        <p:spPr>
          <a:xfrm>
            <a:off x="7188287" y="6315147"/>
            <a:ext cx="4849225" cy="384721"/>
          </a:xfrm>
          <a:prstGeom prst="rect">
            <a:avLst/>
          </a:prstGeom>
          <a:noFill/>
          <a:ln w="38100">
            <a:solidFill>
              <a:schemeClr val="accent2"/>
            </a:solidFill>
          </a:ln>
        </p:spPr>
        <p:txBody>
          <a:bodyPr wrap="square" rtlCol="0">
            <a:spAutoFit/>
          </a:bodyPr>
          <a:lstStyle/>
          <a:p>
            <a:pPr algn="ctr"/>
            <a:r>
              <a:rPr lang="en-GB" sz="1900" dirty="0">
                <a:solidFill>
                  <a:schemeClr val="accent5"/>
                </a:solidFill>
                <a:latin typeface="Calibri" panose="020F0502020204030204" pitchFamily="34" charset="0"/>
                <a:cs typeface="Calibri" panose="020F0502020204030204" pitchFamily="34" charset="0"/>
              </a:rPr>
              <a:t>Invasion and </a:t>
            </a:r>
            <a:r>
              <a:rPr lang="en-GB" sz="1900" i="1" dirty="0">
                <a:solidFill>
                  <a:schemeClr val="accent5"/>
                </a:solidFill>
                <a:latin typeface="Calibri" panose="020F0502020204030204" pitchFamily="34" charset="0"/>
                <a:cs typeface="Calibri" panose="020F0502020204030204" pitchFamily="34" charset="0"/>
              </a:rPr>
              <a:t>temporary</a:t>
            </a:r>
            <a:r>
              <a:rPr lang="en-GB" sz="1900" dirty="0">
                <a:solidFill>
                  <a:schemeClr val="accent5"/>
                </a:solidFill>
                <a:latin typeface="Calibri" panose="020F0502020204030204" pitchFamily="34" charset="0"/>
                <a:cs typeface="Calibri" panose="020F0502020204030204" pitchFamily="34" charset="0"/>
              </a:rPr>
              <a:t> control over a territory</a:t>
            </a:r>
          </a:p>
        </p:txBody>
      </p:sp>
      <p:cxnSp>
        <p:nvCxnSpPr>
          <p:cNvPr id="10" name="Straight Arrow Connector 9">
            <a:extLst>
              <a:ext uri="{FF2B5EF4-FFF2-40B4-BE49-F238E27FC236}">
                <a16:creationId xmlns:a16="http://schemas.microsoft.com/office/drawing/2014/main" id="{F28190A1-53D7-074F-8BBA-A91B66FC6EDD}"/>
              </a:ext>
            </a:extLst>
          </p:cNvPr>
          <p:cNvCxnSpPr>
            <a:cxnSpLocks/>
            <a:stCxn id="7" idx="3"/>
            <a:endCxn id="9" idx="1"/>
          </p:cNvCxnSpPr>
          <p:nvPr/>
        </p:nvCxnSpPr>
        <p:spPr>
          <a:xfrm flipV="1">
            <a:off x="6651423" y="6507508"/>
            <a:ext cx="536864" cy="7765"/>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descr="Graphical user interface, application, Word&#10;&#10;Description automatically generated">
            <a:extLst>
              <a:ext uri="{FF2B5EF4-FFF2-40B4-BE49-F238E27FC236}">
                <a16:creationId xmlns:a16="http://schemas.microsoft.com/office/drawing/2014/main" id="{C1F9B7E5-C59D-804D-AF61-310FF2F10E5B}"/>
              </a:ext>
            </a:extLst>
          </p:cNvPr>
          <p:cNvPicPr>
            <a:picLocks noChangeAspect="1"/>
          </p:cNvPicPr>
          <p:nvPr/>
        </p:nvPicPr>
        <p:blipFill rotWithShape="1">
          <a:blip r:embed="rId2"/>
          <a:srcRect l="31318" t="24725" r="17199" b="16698"/>
          <a:stretch/>
        </p:blipFill>
        <p:spPr>
          <a:xfrm rot="493342">
            <a:off x="9461108" y="186256"/>
            <a:ext cx="2745009" cy="1951994"/>
          </a:xfrm>
          <a:prstGeom prst="rect">
            <a:avLst/>
          </a:prstGeom>
        </p:spPr>
      </p:pic>
      <p:sp>
        <p:nvSpPr>
          <p:cNvPr id="2" name="TextBox 1">
            <a:extLst>
              <a:ext uri="{FF2B5EF4-FFF2-40B4-BE49-F238E27FC236}">
                <a16:creationId xmlns:a16="http://schemas.microsoft.com/office/drawing/2014/main" id="{3173B5F1-5D02-CF46-9BC6-07C3A4686834}"/>
              </a:ext>
            </a:extLst>
          </p:cNvPr>
          <p:cNvSpPr txBox="1"/>
          <p:nvPr/>
        </p:nvSpPr>
        <p:spPr>
          <a:xfrm>
            <a:off x="2830882" y="3697780"/>
            <a:ext cx="1402915" cy="338554"/>
          </a:xfrm>
          <a:prstGeom prst="rect">
            <a:avLst/>
          </a:prstGeom>
          <a:noFill/>
        </p:spPr>
        <p:txBody>
          <a:bodyPr wrap="square" rtlCol="0">
            <a:spAutoFit/>
          </a:bodyPr>
          <a:lstStyle/>
          <a:p>
            <a:r>
              <a:rPr lang="en-GB" sz="1600" dirty="0"/>
              <a:t>Egypt</a:t>
            </a:r>
          </a:p>
        </p:txBody>
      </p:sp>
      <p:sp>
        <p:nvSpPr>
          <p:cNvPr id="12" name="TextBox 11">
            <a:extLst>
              <a:ext uri="{FF2B5EF4-FFF2-40B4-BE49-F238E27FC236}">
                <a16:creationId xmlns:a16="http://schemas.microsoft.com/office/drawing/2014/main" id="{B1D852D6-7C60-4541-9ACA-475D08A22453}"/>
              </a:ext>
            </a:extLst>
          </p:cNvPr>
          <p:cNvSpPr txBox="1"/>
          <p:nvPr/>
        </p:nvSpPr>
        <p:spPr>
          <a:xfrm>
            <a:off x="2830882" y="4604842"/>
            <a:ext cx="1402915" cy="338554"/>
          </a:xfrm>
          <a:prstGeom prst="rect">
            <a:avLst/>
          </a:prstGeom>
          <a:noFill/>
        </p:spPr>
        <p:txBody>
          <a:bodyPr wrap="square" rtlCol="0">
            <a:spAutoFit/>
          </a:bodyPr>
          <a:lstStyle/>
          <a:p>
            <a:r>
              <a:rPr lang="en-GB" sz="1600" dirty="0"/>
              <a:t>Egypt</a:t>
            </a:r>
          </a:p>
        </p:txBody>
      </p:sp>
      <p:sp>
        <p:nvSpPr>
          <p:cNvPr id="14" name="TextBox 13">
            <a:extLst>
              <a:ext uri="{FF2B5EF4-FFF2-40B4-BE49-F238E27FC236}">
                <a16:creationId xmlns:a16="http://schemas.microsoft.com/office/drawing/2014/main" id="{FF60C277-0326-3148-8AE4-6C0E47EDB9D9}"/>
              </a:ext>
            </a:extLst>
          </p:cNvPr>
          <p:cNvSpPr txBox="1"/>
          <p:nvPr/>
        </p:nvSpPr>
        <p:spPr>
          <a:xfrm>
            <a:off x="2830881" y="4050538"/>
            <a:ext cx="1402915" cy="338554"/>
          </a:xfrm>
          <a:prstGeom prst="rect">
            <a:avLst/>
          </a:prstGeom>
          <a:noFill/>
        </p:spPr>
        <p:txBody>
          <a:bodyPr wrap="square" rtlCol="0">
            <a:spAutoFit/>
          </a:bodyPr>
          <a:lstStyle/>
          <a:p>
            <a:r>
              <a:rPr lang="en-GB" sz="1600" dirty="0"/>
              <a:t>Jordan</a:t>
            </a:r>
          </a:p>
        </p:txBody>
      </p:sp>
      <p:sp>
        <p:nvSpPr>
          <p:cNvPr id="15" name="TextBox 14">
            <a:extLst>
              <a:ext uri="{FF2B5EF4-FFF2-40B4-BE49-F238E27FC236}">
                <a16:creationId xmlns:a16="http://schemas.microsoft.com/office/drawing/2014/main" id="{5771B6B1-0004-D64A-8D42-A0B4F5668FD4}"/>
              </a:ext>
            </a:extLst>
          </p:cNvPr>
          <p:cNvSpPr txBox="1"/>
          <p:nvPr/>
        </p:nvSpPr>
        <p:spPr>
          <a:xfrm>
            <a:off x="2830880" y="5257954"/>
            <a:ext cx="1402915" cy="338554"/>
          </a:xfrm>
          <a:prstGeom prst="rect">
            <a:avLst/>
          </a:prstGeom>
          <a:noFill/>
        </p:spPr>
        <p:txBody>
          <a:bodyPr wrap="square" rtlCol="0">
            <a:spAutoFit/>
          </a:bodyPr>
          <a:lstStyle/>
          <a:p>
            <a:r>
              <a:rPr lang="en-GB" sz="1600" dirty="0"/>
              <a:t>Syria</a:t>
            </a:r>
          </a:p>
        </p:txBody>
      </p:sp>
      <p:sp>
        <p:nvSpPr>
          <p:cNvPr id="3" name="TextBox 2">
            <a:extLst>
              <a:ext uri="{FF2B5EF4-FFF2-40B4-BE49-F238E27FC236}">
                <a16:creationId xmlns:a16="http://schemas.microsoft.com/office/drawing/2014/main" id="{CEEA3BAB-036A-0045-8D3E-5BAE69DA6A6B}"/>
              </a:ext>
            </a:extLst>
          </p:cNvPr>
          <p:cNvSpPr txBox="1"/>
          <p:nvPr/>
        </p:nvSpPr>
        <p:spPr>
          <a:xfrm>
            <a:off x="5709925" y="3698547"/>
            <a:ext cx="5500869" cy="338554"/>
          </a:xfrm>
          <a:prstGeom prst="rect">
            <a:avLst/>
          </a:prstGeom>
          <a:noFill/>
        </p:spPr>
        <p:txBody>
          <a:bodyPr wrap="square" rtlCol="0">
            <a:spAutoFit/>
          </a:bodyPr>
          <a:lstStyle/>
          <a:p>
            <a:r>
              <a:rPr lang="en-GB" sz="1600" dirty="0"/>
              <a:t>After fighting between Israel and Egypt, Israel occupied the area</a:t>
            </a:r>
          </a:p>
        </p:txBody>
      </p:sp>
      <p:sp>
        <p:nvSpPr>
          <p:cNvPr id="16" name="TextBox 15">
            <a:extLst>
              <a:ext uri="{FF2B5EF4-FFF2-40B4-BE49-F238E27FC236}">
                <a16:creationId xmlns:a16="http://schemas.microsoft.com/office/drawing/2014/main" id="{B3F91FC4-2455-2D4B-BB33-F6A62E9C1CE3}"/>
              </a:ext>
            </a:extLst>
          </p:cNvPr>
          <p:cNvSpPr txBox="1"/>
          <p:nvPr/>
        </p:nvSpPr>
        <p:spPr>
          <a:xfrm>
            <a:off x="5710069" y="4061640"/>
            <a:ext cx="5500869" cy="584775"/>
          </a:xfrm>
          <a:prstGeom prst="rect">
            <a:avLst/>
          </a:prstGeom>
          <a:noFill/>
        </p:spPr>
        <p:txBody>
          <a:bodyPr wrap="square" rtlCol="0">
            <a:spAutoFit/>
          </a:bodyPr>
          <a:lstStyle/>
          <a:p>
            <a:r>
              <a:rPr lang="en-GB" sz="1600" dirty="0"/>
              <a:t>After fighting between Israel and Jordan, Israel occupied the area</a:t>
            </a:r>
          </a:p>
        </p:txBody>
      </p:sp>
      <p:sp>
        <p:nvSpPr>
          <p:cNvPr id="17" name="TextBox 16">
            <a:extLst>
              <a:ext uri="{FF2B5EF4-FFF2-40B4-BE49-F238E27FC236}">
                <a16:creationId xmlns:a16="http://schemas.microsoft.com/office/drawing/2014/main" id="{F8374F3C-56AE-1F4B-B6E4-F656701DF61B}"/>
              </a:ext>
            </a:extLst>
          </p:cNvPr>
          <p:cNvSpPr txBox="1"/>
          <p:nvPr/>
        </p:nvSpPr>
        <p:spPr>
          <a:xfrm>
            <a:off x="5697399" y="4613289"/>
            <a:ext cx="5500869" cy="584775"/>
          </a:xfrm>
          <a:prstGeom prst="rect">
            <a:avLst/>
          </a:prstGeom>
          <a:noFill/>
        </p:spPr>
        <p:txBody>
          <a:bodyPr wrap="square" rtlCol="0">
            <a:spAutoFit/>
          </a:bodyPr>
          <a:lstStyle/>
          <a:p>
            <a:r>
              <a:rPr lang="en-GB" sz="1600" dirty="0"/>
              <a:t>After fighting between Israel and Egypt, Israel occupied the area (until 1982)</a:t>
            </a:r>
          </a:p>
        </p:txBody>
      </p:sp>
      <p:sp>
        <p:nvSpPr>
          <p:cNvPr id="18" name="TextBox 17">
            <a:extLst>
              <a:ext uri="{FF2B5EF4-FFF2-40B4-BE49-F238E27FC236}">
                <a16:creationId xmlns:a16="http://schemas.microsoft.com/office/drawing/2014/main" id="{9781A8D1-F9DD-1948-81FC-37CBF5541744}"/>
              </a:ext>
            </a:extLst>
          </p:cNvPr>
          <p:cNvSpPr txBox="1"/>
          <p:nvPr/>
        </p:nvSpPr>
        <p:spPr>
          <a:xfrm>
            <a:off x="5710069" y="5267854"/>
            <a:ext cx="5500869" cy="338554"/>
          </a:xfrm>
          <a:prstGeom prst="rect">
            <a:avLst/>
          </a:prstGeom>
          <a:noFill/>
        </p:spPr>
        <p:txBody>
          <a:bodyPr wrap="square" rtlCol="0">
            <a:spAutoFit/>
          </a:bodyPr>
          <a:lstStyle/>
          <a:p>
            <a:r>
              <a:rPr lang="en-GB" sz="1600" dirty="0"/>
              <a:t>After fighting between Israel and Syria, Israel occupied the area</a:t>
            </a:r>
          </a:p>
        </p:txBody>
      </p:sp>
    </p:spTree>
    <p:extLst>
      <p:ext uri="{BB962C8B-B14F-4D97-AF65-F5344CB8AC3E}">
        <p14:creationId xmlns:p14="http://schemas.microsoft.com/office/powerpoint/2010/main" val="744310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4" grpId="0"/>
      <p:bldP spid="15" grpId="0"/>
      <p:bldP spid="3" grpId="0"/>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6">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A0AB23-1A96-094C-9BE1-6BD7F8861F42}"/>
              </a:ext>
            </a:extLst>
          </p:cNvPr>
          <p:cNvSpPr>
            <a:spLocks noGrp="1"/>
          </p:cNvSpPr>
          <p:nvPr>
            <p:ph type="title"/>
          </p:nvPr>
        </p:nvSpPr>
        <p:spPr>
          <a:xfrm>
            <a:off x="838200" y="451381"/>
            <a:ext cx="10512552" cy="4066540"/>
          </a:xfrm>
        </p:spPr>
        <p:txBody>
          <a:bodyPr vert="horz" lIns="91440" tIns="45720" rIns="91440" bIns="45720" rtlCol="0" anchor="b">
            <a:normAutofit/>
          </a:bodyPr>
          <a:lstStyle/>
          <a:p>
            <a:r>
              <a:rPr lang="en-US" sz="6600" kern="1200" dirty="0">
                <a:solidFill>
                  <a:schemeClr val="tx1"/>
                </a:solidFill>
                <a:latin typeface="+mj-lt"/>
                <a:ea typeface="+mj-ea"/>
                <a:cs typeface="+mj-cs"/>
              </a:rPr>
              <a:t>What were the consequences of the June 1967 War?</a:t>
            </a:r>
          </a:p>
        </p:txBody>
      </p:sp>
      <p:sp>
        <p:nvSpPr>
          <p:cNvPr id="14"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45171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Palestine and Israel: Mapping an annexation | Infographic News | Al Jazeera">
            <a:extLst>
              <a:ext uri="{FF2B5EF4-FFF2-40B4-BE49-F238E27FC236}">
                <a16:creationId xmlns:a16="http://schemas.microsoft.com/office/drawing/2014/main" id="{20D37C63-3C94-D14B-92A8-596B1ED7F8B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89784" y="328990"/>
            <a:ext cx="8812432" cy="4956993"/>
          </a:xfrm>
          <a:prstGeom prst="rect">
            <a:avLst/>
          </a:prstGeom>
          <a:noFill/>
          <a:ln w="38100">
            <a:solidFill>
              <a:schemeClr val="accent2"/>
            </a:solidFill>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D2D87CA-453C-CE47-AD02-B147278CFB5C}"/>
              </a:ext>
            </a:extLst>
          </p:cNvPr>
          <p:cNvSpPr txBox="1"/>
          <p:nvPr/>
        </p:nvSpPr>
        <p:spPr>
          <a:xfrm>
            <a:off x="533400" y="5637533"/>
            <a:ext cx="11125200" cy="954107"/>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GB" sz="2800" dirty="0"/>
              <a:t>What does this map tell us about the consequences of the 1967 war?</a:t>
            </a:r>
          </a:p>
          <a:p>
            <a:pPr algn="ctr"/>
            <a:r>
              <a:rPr lang="en-GB" sz="2800" dirty="0"/>
              <a:t>Are any parts of Palestine-Israel </a:t>
            </a:r>
            <a:r>
              <a:rPr lang="en-GB" sz="2800" i="1" dirty="0"/>
              <a:t>not</a:t>
            </a:r>
            <a:r>
              <a:rPr lang="en-GB" sz="2800" dirty="0"/>
              <a:t> under Israeli occupation here?</a:t>
            </a:r>
          </a:p>
        </p:txBody>
      </p:sp>
    </p:spTree>
    <p:extLst>
      <p:ext uri="{BB962C8B-B14F-4D97-AF65-F5344CB8AC3E}">
        <p14:creationId xmlns:p14="http://schemas.microsoft.com/office/powerpoint/2010/main" val="21503274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2">
            <a:extLst>
              <a:ext uri="{FF2B5EF4-FFF2-40B4-BE49-F238E27FC236}">
                <a16:creationId xmlns:a16="http://schemas.microsoft.com/office/drawing/2014/main" id="{EBE94896-2728-6A41-90D5-DA2C99FE2AE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6156"/>
          <a:stretch/>
        </p:blipFill>
        <p:spPr bwMode="auto">
          <a:xfrm>
            <a:off x="3708101" y="1610271"/>
            <a:ext cx="1119395" cy="313932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Map&#10;&#10;Description automatically generated">
            <a:extLst>
              <a:ext uri="{FF2B5EF4-FFF2-40B4-BE49-F238E27FC236}">
                <a16:creationId xmlns:a16="http://schemas.microsoft.com/office/drawing/2014/main" id="{67D9D7DD-571C-DF40-9262-32F01C8D7C83}"/>
              </a:ext>
            </a:extLst>
          </p:cNvPr>
          <p:cNvPicPr>
            <a:picLocks noChangeAspect="1"/>
          </p:cNvPicPr>
          <p:nvPr/>
        </p:nvPicPr>
        <p:blipFill>
          <a:blip r:embed="rId3"/>
          <a:stretch>
            <a:fillRect/>
          </a:stretch>
        </p:blipFill>
        <p:spPr>
          <a:xfrm>
            <a:off x="132678" y="1866048"/>
            <a:ext cx="1913396" cy="2614974"/>
          </a:xfrm>
          <a:prstGeom prst="rect">
            <a:avLst/>
          </a:prstGeom>
        </p:spPr>
      </p:pic>
      <p:sp>
        <p:nvSpPr>
          <p:cNvPr id="12" name="TextBox 11">
            <a:extLst>
              <a:ext uri="{FF2B5EF4-FFF2-40B4-BE49-F238E27FC236}">
                <a16:creationId xmlns:a16="http://schemas.microsoft.com/office/drawing/2014/main" id="{219ACD7A-CCCC-C84D-BA2C-262FF0D390FC}"/>
              </a:ext>
            </a:extLst>
          </p:cNvPr>
          <p:cNvSpPr txBox="1"/>
          <p:nvPr/>
        </p:nvSpPr>
        <p:spPr>
          <a:xfrm>
            <a:off x="90405" y="4516861"/>
            <a:ext cx="1965122"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B4A8BC"/>
                </a:solidFill>
                <a:effectLst/>
                <a:uLnTx/>
                <a:uFillTx/>
                <a:latin typeface="Calibri" panose="020F0502020204030204"/>
                <a:ea typeface="+mn-ea"/>
                <a:cs typeface="+mn-cs"/>
              </a:rPr>
              <a:t>Palestine-Israel before WWI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B4A8BC"/>
                </a:solidFill>
                <a:effectLst/>
                <a:uLnTx/>
                <a:uFillTx/>
                <a:latin typeface="Calibri" panose="020F0502020204030204"/>
                <a:ea typeface="+mn-ea"/>
                <a:cs typeface="+mn-cs"/>
              </a:rPr>
              <a:t>(pre-1918)</a:t>
            </a:r>
          </a:p>
        </p:txBody>
      </p:sp>
      <p:sp>
        <p:nvSpPr>
          <p:cNvPr id="13" name="TextBox 12">
            <a:extLst>
              <a:ext uri="{FF2B5EF4-FFF2-40B4-BE49-F238E27FC236}">
                <a16:creationId xmlns:a16="http://schemas.microsoft.com/office/drawing/2014/main" id="{A0EE6C03-D1A9-D945-A700-4C3D341C3D8E}"/>
              </a:ext>
            </a:extLst>
          </p:cNvPr>
          <p:cNvSpPr txBox="1"/>
          <p:nvPr/>
        </p:nvSpPr>
        <p:spPr>
          <a:xfrm>
            <a:off x="1765889" y="2027498"/>
            <a:ext cx="199436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ABAA3A"/>
                </a:solidFill>
                <a:effectLst/>
                <a:uLnTx/>
                <a:uFillTx/>
                <a:latin typeface="Calibri" panose="020F0502020204030204"/>
                <a:ea typeface="+mn-ea"/>
                <a:cs typeface="+mn-cs"/>
              </a:rPr>
              <a:t>Palestine during the British Mandate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ABAA3A"/>
                </a:solidFill>
                <a:effectLst/>
                <a:uLnTx/>
                <a:uFillTx/>
                <a:latin typeface="Calibri" panose="020F0502020204030204"/>
                <a:ea typeface="+mn-ea"/>
                <a:cs typeface="+mn-cs"/>
              </a:rPr>
              <a:t>(1918-1948)</a:t>
            </a:r>
          </a:p>
        </p:txBody>
      </p:sp>
      <p:pic>
        <p:nvPicPr>
          <p:cNvPr id="14" name="Picture 2" descr="NPR">
            <a:extLst>
              <a:ext uri="{FF2B5EF4-FFF2-40B4-BE49-F238E27FC236}">
                <a16:creationId xmlns:a16="http://schemas.microsoft.com/office/drawing/2014/main" id="{948EDE76-9506-4748-AA30-CF91952154A0}"/>
              </a:ext>
            </a:extLst>
          </p:cNvPr>
          <p:cNvPicPr>
            <a:picLocks noChangeAspect="1" noChangeArrowheads="1"/>
          </p:cNvPicPr>
          <p:nvPr/>
        </p:nvPicPr>
        <p:blipFill rotWithShape="1">
          <a:blip r:embed="rId4">
            <a:extLst>
              <a:ext uri="{28A0092B-C50C-407E-A947-70E740481C1C}">
                <a14:useLocalDpi xmlns:a14="http://schemas.microsoft.com/office/drawing/2010/main"/>
              </a:ext>
            </a:extLst>
          </a:blip>
          <a:srcRect l="1158" t="52054" r="76818" b="15191"/>
          <a:stretch/>
        </p:blipFill>
        <p:spPr bwMode="auto">
          <a:xfrm>
            <a:off x="1892579" y="3220068"/>
            <a:ext cx="1761669" cy="2019762"/>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D0CB1CA4-E925-4E4F-B034-836332CB37D5}"/>
              </a:ext>
            </a:extLst>
          </p:cNvPr>
          <p:cNvSpPr txBox="1"/>
          <p:nvPr/>
        </p:nvSpPr>
        <p:spPr>
          <a:xfrm>
            <a:off x="3535146" y="4782574"/>
            <a:ext cx="1479507"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83BFB5"/>
                </a:solidFill>
                <a:effectLst/>
                <a:uLnTx/>
                <a:uFillTx/>
                <a:latin typeface="Calibri" panose="020F0502020204030204"/>
                <a:ea typeface="+mn-ea"/>
                <a:cs typeface="+mn-cs"/>
              </a:rPr>
              <a:t>UN Partition Plan in November 1947 </a:t>
            </a:r>
          </a:p>
        </p:txBody>
      </p:sp>
      <p:sp>
        <p:nvSpPr>
          <p:cNvPr id="16" name="TextBox 15">
            <a:extLst>
              <a:ext uri="{FF2B5EF4-FFF2-40B4-BE49-F238E27FC236}">
                <a16:creationId xmlns:a16="http://schemas.microsoft.com/office/drawing/2014/main" id="{AC441FC7-F7F5-FC48-8CB0-E6BC5B0B5A83}"/>
              </a:ext>
            </a:extLst>
          </p:cNvPr>
          <p:cNvSpPr txBox="1"/>
          <p:nvPr/>
        </p:nvSpPr>
        <p:spPr>
          <a:xfrm>
            <a:off x="4918430" y="2056979"/>
            <a:ext cx="218731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ABAA3A"/>
                </a:solidFill>
                <a:effectLst/>
                <a:uLnTx/>
                <a:uFillTx/>
                <a:latin typeface="Calibri" panose="020F0502020204030204"/>
                <a:ea typeface="+mn-ea"/>
                <a:cs typeface="+mn-cs"/>
              </a:rPr>
              <a:t>The new borders after the 1948 Arab-Israeli war</a:t>
            </a:r>
          </a:p>
        </p:txBody>
      </p:sp>
      <p:pic>
        <p:nvPicPr>
          <p:cNvPr id="17" name="Picture 2" descr="BBC News | In Depth | World | Israel and the Palestinians">
            <a:extLst>
              <a:ext uri="{FF2B5EF4-FFF2-40B4-BE49-F238E27FC236}">
                <a16:creationId xmlns:a16="http://schemas.microsoft.com/office/drawing/2014/main" id="{D1887AF7-9227-7148-9D34-FE51B67ECB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76300" y="2986301"/>
            <a:ext cx="2093586" cy="209358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Palestine and Israel: Mapping an annexation | Infographic News | Al Jazeera">
            <a:extLst>
              <a:ext uri="{FF2B5EF4-FFF2-40B4-BE49-F238E27FC236}">
                <a16:creationId xmlns:a16="http://schemas.microsoft.com/office/drawing/2014/main" id="{BA8BBD14-176C-C14C-81A6-33D27C988305}"/>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105744" y="1840793"/>
            <a:ext cx="5022592" cy="2825208"/>
          </a:xfrm>
          <a:prstGeom prst="rect">
            <a:avLst/>
          </a:prstGeom>
          <a:noFill/>
          <a:ln w="38100">
            <a:noFill/>
          </a:ln>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58E6361C-8273-1740-BBD6-B476ACA4EF4F}"/>
              </a:ext>
            </a:extLst>
          </p:cNvPr>
          <p:cNvSpPr txBox="1"/>
          <p:nvPr/>
        </p:nvSpPr>
        <p:spPr>
          <a:xfrm>
            <a:off x="7289255" y="4710555"/>
            <a:ext cx="465556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accent2"/>
                </a:solidFill>
                <a:effectLst/>
                <a:uLnTx/>
                <a:uFillTx/>
                <a:latin typeface="Calibri" panose="020F0502020204030204"/>
                <a:ea typeface="+mn-ea"/>
                <a:cs typeface="+mn-cs"/>
              </a:rPr>
              <a:t>The situation after the June 1967 War</a:t>
            </a:r>
          </a:p>
        </p:txBody>
      </p:sp>
      <p:cxnSp>
        <p:nvCxnSpPr>
          <p:cNvPr id="23" name="Straight Connector 22">
            <a:extLst>
              <a:ext uri="{FF2B5EF4-FFF2-40B4-BE49-F238E27FC236}">
                <a16:creationId xmlns:a16="http://schemas.microsoft.com/office/drawing/2014/main" id="{42D1D13F-C5BD-2344-A816-4368C4A3CBC8}"/>
              </a:ext>
            </a:extLst>
          </p:cNvPr>
          <p:cNvCxnSpPr>
            <a:cxnSpLocks/>
          </p:cNvCxnSpPr>
          <p:nvPr/>
        </p:nvCxnSpPr>
        <p:spPr>
          <a:xfrm>
            <a:off x="224800" y="6410473"/>
            <a:ext cx="11657394"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C4C6C32F-A4A6-AC4D-B0E2-94069E6F2289}"/>
              </a:ext>
            </a:extLst>
          </p:cNvPr>
          <p:cNvSpPr txBox="1"/>
          <p:nvPr/>
        </p:nvSpPr>
        <p:spPr>
          <a:xfrm>
            <a:off x="325008" y="6077366"/>
            <a:ext cx="143902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B4A8BC"/>
                </a:solidFill>
                <a:effectLst/>
                <a:uLnTx/>
                <a:uFillTx/>
                <a:latin typeface="Calibri" panose="020F0502020204030204"/>
                <a:ea typeface="+mn-ea"/>
                <a:cs typeface="+mn-cs"/>
              </a:rPr>
              <a:t>Pre-1918</a:t>
            </a:r>
          </a:p>
        </p:txBody>
      </p:sp>
      <p:sp>
        <p:nvSpPr>
          <p:cNvPr id="25" name="Rectangle 24">
            <a:extLst>
              <a:ext uri="{FF2B5EF4-FFF2-40B4-BE49-F238E27FC236}">
                <a16:creationId xmlns:a16="http://schemas.microsoft.com/office/drawing/2014/main" id="{89EDE9EE-1A9A-1941-A00A-E5E2A72B454C}"/>
              </a:ext>
            </a:extLst>
          </p:cNvPr>
          <p:cNvSpPr/>
          <p:nvPr/>
        </p:nvSpPr>
        <p:spPr>
          <a:xfrm>
            <a:off x="3947130" y="6084797"/>
            <a:ext cx="705642" cy="369332"/>
          </a:xfrm>
          <a:prstGeom prst="rect">
            <a:avLst/>
          </a:prstGeom>
        </p:spPr>
        <p:txBody>
          <a:bodyPr wrap="none">
            <a:spAutoFit/>
          </a:bodyPr>
          <a:lstStyle/>
          <a:p>
            <a:r>
              <a:rPr lang="en-GB" b="1" dirty="0">
                <a:solidFill>
                  <a:srgbClr val="83BFB5"/>
                </a:solidFill>
              </a:rPr>
              <a:t>1947</a:t>
            </a:r>
            <a:r>
              <a:rPr lang="en-GB" dirty="0">
                <a:solidFill>
                  <a:srgbClr val="83BFB5"/>
                </a:solidFill>
              </a:rPr>
              <a:t> </a:t>
            </a:r>
            <a:endParaRPr lang="en-GB" dirty="0"/>
          </a:p>
        </p:txBody>
      </p:sp>
      <p:sp>
        <p:nvSpPr>
          <p:cNvPr id="33" name="Rectangle 32">
            <a:extLst>
              <a:ext uri="{FF2B5EF4-FFF2-40B4-BE49-F238E27FC236}">
                <a16:creationId xmlns:a16="http://schemas.microsoft.com/office/drawing/2014/main" id="{B62A0553-77E5-E840-BFFE-D5643E0A7FAD}"/>
              </a:ext>
            </a:extLst>
          </p:cNvPr>
          <p:cNvSpPr/>
          <p:nvPr/>
        </p:nvSpPr>
        <p:spPr>
          <a:xfrm>
            <a:off x="5623085" y="6073679"/>
            <a:ext cx="652743" cy="369332"/>
          </a:xfrm>
          <a:prstGeom prst="rect">
            <a:avLst/>
          </a:prstGeom>
        </p:spPr>
        <p:txBody>
          <a:bodyPr wrap="none">
            <a:spAutoFit/>
          </a:bodyPr>
          <a:lstStyle/>
          <a:p>
            <a:r>
              <a:rPr lang="en-GB" b="1" dirty="0">
                <a:solidFill>
                  <a:srgbClr val="ABAA3A"/>
                </a:solidFill>
              </a:rPr>
              <a:t>1948</a:t>
            </a:r>
            <a:endParaRPr lang="en-GB" b="1" dirty="0"/>
          </a:p>
        </p:txBody>
      </p:sp>
      <p:sp>
        <p:nvSpPr>
          <p:cNvPr id="38" name="Rectangle 37">
            <a:extLst>
              <a:ext uri="{FF2B5EF4-FFF2-40B4-BE49-F238E27FC236}">
                <a16:creationId xmlns:a16="http://schemas.microsoft.com/office/drawing/2014/main" id="{4F4B9451-8B82-964C-83E5-6066A76A3882}"/>
              </a:ext>
            </a:extLst>
          </p:cNvPr>
          <p:cNvSpPr/>
          <p:nvPr/>
        </p:nvSpPr>
        <p:spPr>
          <a:xfrm>
            <a:off x="9228037" y="6073679"/>
            <a:ext cx="652743" cy="369332"/>
          </a:xfrm>
          <a:prstGeom prst="rect">
            <a:avLst/>
          </a:prstGeom>
        </p:spPr>
        <p:txBody>
          <a:bodyPr wrap="none">
            <a:spAutoFit/>
          </a:bodyPr>
          <a:lstStyle/>
          <a:p>
            <a:r>
              <a:rPr lang="en-GB" b="1" dirty="0">
                <a:solidFill>
                  <a:schemeClr val="accent2"/>
                </a:solidFill>
              </a:rPr>
              <a:t>1967</a:t>
            </a:r>
            <a:endParaRPr lang="en-GB" b="1" dirty="0"/>
          </a:p>
        </p:txBody>
      </p:sp>
      <p:sp>
        <p:nvSpPr>
          <p:cNvPr id="40" name="Rectangle 39">
            <a:extLst>
              <a:ext uri="{FF2B5EF4-FFF2-40B4-BE49-F238E27FC236}">
                <a16:creationId xmlns:a16="http://schemas.microsoft.com/office/drawing/2014/main" id="{F4A26041-792B-6647-BF1A-766B7EB9E289}"/>
              </a:ext>
            </a:extLst>
          </p:cNvPr>
          <p:cNvSpPr/>
          <p:nvPr/>
        </p:nvSpPr>
        <p:spPr>
          <a:xfrm>
            <a:off x="2303912" y="6075103"/>
            <a:ext cx="652743" cy="369332"/>
          </a:xfrm>
          <a:prstGeom prst="rect">
            <a:avLst/>
          </a:prstGeom>
        </p:spPr>
        <p:txBody>
          <a:bodyPr wrap="none">
            <a:spAutoFit/>
          </a:bodyPr>
          <a:lstStyle/>
          <a:p>
            <a:r>
              <a:rPr lang="en-GB" b="1" dirty="0">
                <a:solidFill>
                  <a:srgbClr val="ABAA39"/>
                </a:solidFill>
              </a:rPr>
              <a:t>1918</a:t>
            </a:r>
          </a:p>
        </p:txBody>
      </p:sp>
      <p:sp>
        <p:nvSpPr>
          <p:cNvPr id="21" name="TextBox 20">
            <a:extLst>
              <a:ext uri="{FF2B5EF4-FFF2-40B4-BE49-F238E27FC236}">
                <a16:creationId xmlns:a16="http://schemas.microsoft.com/office/drawing/2014/main" id="{92CA5D2E-E440-5C43-986E-C635031B17E5}"/>
              </a:ext>
            </a:extLst>
          </p:cNvPr>
          <p:cNvSpPr txBox="1"/>
          <p:nvPr/>
        </p:nvSpPr>
        <p:spPr>
          <a:xfrm>
            <a:off x="1891421" y="6416922"/>
            <a:ext cx="143902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dirty="0">
                <a:ln>
                  <a:noFill/>
                </a:ln>
                <a:solidFill>
                  <a:srgbClr val="ABAA39"/>
                </a:solidFill>
                <a:effectLst/>
                <a:uLnTx/>
                <a:uFillTx/>
                <a:latin typeface="Calibri" panose="020F0502020204030204"/>
                <a:ea typeface="+mn-ea"/>
                <a:cs typeface="+mn-cs"/>
              </a:rPr>
              <a:t>18 years old</a:t>
            </a:r>
          </a:p>
        </p:txBody>
      </p:sp>
      <p:sp>
        <p:nvSpPr>
          <p:cNvPr id="22" name="Rectangle 21">
            <a:extLst>
              <a:ext uri="{FF2B5EF4-FFF2-40B4-BE49-F238E27FC236}">
                <a16:creationId xmlns:a16="http://schemas.microsoft.com/office/drawing/2014/main" id="{B5E44915-F1F2-334E-9C46-788AAE570AD7}"/>
              </a:ext>
            </a:extLst>
          </p:cNvPr>
          <p:cNvSpPr/>
          <p:nvPr/>
        </p:nvSpPr>
        <p:spPr>
          <a:xfrm>
            <a:off x="8887687" y="6384348"/>
            <a:ext cx="1333442" cy="369332"/>
          </a:xfrm>
          <a:prstGeom prst="rect">
            <a:avLst/>
          </a:prstGeom>
        </p:spPr>
        <p:txBody>
          <a:bodyPr wrap="none">
            <a:spAutoFit/>
          </a:bodyPr>
          <a:lstStyle/>
          <a:p>
            <a:r>
              <a:rPr lang="en-GB" b="1" i="1" dirty="0">
                <a:solidFill>
                  <a:schemeClr val="accent2"/>
                </a:solidFill>
              </a:rPr>
              <a:t>67 years old</a:t>
            </a:r>
            <a:endParaRPr lang="en-GB" b="1" i="1" dirty="0"/>
          </a:p>
        </p:txBody>
      </p:sp>
      <p:sp>
        <p:nvSpPr>
          <p:cNvPr id="24" name="TextBox 23">
            <a:extLst>
              <a:ext uri="{FF2B5EF4-FFF2-40B4-BE49-F238E27FC236}">
                <a16:creationId xmlns:a16="http://schemas.microsoft.com/office/drawing/2014/main" id="{24420135-0B6E-F848-8754-737220687926}"/>
              </a:ext>
            </a:extLst>
          </p:cNvPr>
          <p:cNvSpPr txBox="1"/>
          <p:nvPr/>
        </p:nvSpPr>
        <p:spPr>
          <a:xfrm>
            <a:off x="5260567" y="6394781"/>
            <a:ext cx="143902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i="1" dirty="0">
                <a:solidFill>
                  <a:srgbClr val="ABAA39"/>
                </a:solidFill>
                <a:latin typeface="Calibri" panose="020F0502020204030204"/>
              </a:rPr>
              <a:t>4</a:t>
            </a:r>
            <a:r>
              <a:rPr kumimoji="0" lang="en-GB" sz="1800" b="1" i="1" u="none" strike="noStrike" kern="1200" cap="none" spc="0" normalizeH="0" baseline="0" noProof="0" dirty="0">
                <a:ln>
                  <a:noFill/>
                </a:ln>
                <a:solidFill>
                  <a:srgbClr val="ABAA39"/>
                </a:solidFill>
                <a:effectLst/>
                <a:uLnTx/>
                <a:uFillTx/>
                <a:latin typeface="Calibri" panose="020F0502020204030204"/>
              </a:rPr>
              <a:t>8 years old</a:t>
            </a:r>
          </a:p>
        </p:txBody>
      </p:sp>
      <p:sp>
        <p:nvSpPr>
          <p:cNvPr id="27" name="Rectangle 26">
            <a:extLst>
              <a:ext uri="{FF2B5EF4-FFF2-40B4-BE49-F238E27FC236}">
                <a16:creationId xmlns:a16="http://schemas.microsoft.com/office/drawing/2014/main" id="{96616526-84BA-384E-A97F-BD00AEBF1D3B}"/>
              </a:ext>
            </a:extLst>
          </p:cNvPr>
          <p:cNvSpPr/>
          <p:nvPr/>
        </p:nvSpPr>
        <p:spPr>
          <a:xfrm>
            <a:off x="3581301" y="6401114"/>
            <a:ext cx="1386342" cy="369332"/>
          </a:xfrm>
          <a:prstGeom prst="rect">
            <a:avLst/>
          </a:prstGeom>
        </p:spPr>
        <p:txBody>
          <a:bodyPr wrap="none">
            <a:spAutoFit/>
          </a:bodyPr>
          <a:lstStyle/>
          <a:p>
            <a:r>
              <a:rPr lang="en-GB" b="1" i="1" dirty="0">
                <a:solidFill>
                  <a:srgbClr val="83BFB5"/>
                </a:solidFill>
              </a:rPr>
              <a:t>47 years old</a:t>
            </a:r>
            <a:r>
              <a:rPr lang="en-GB" i="1" dirty="0">
                <a:solidFill>
                  <a:srgbClr val="83BFB5"/>
                </a:solidFill>
              </a:rPr>
              <a:t> </a:t>
            </a:r>
            <a:endParaRPr lang="en-GB" i="1" dirty="0"/>
          </a:p>
        </p:txBody>
      </p:sp>
      <p:sp>
        <p:nvSpPr>
          <p:cNvPr id="2" name="Rectangle 1">
            <a:extLst>
              <a:ext uri="{FF2B5EF4-FFF2-40B4-BE49-F238E27FC236}">
                <a16:creationId xmlns:a16="http://schemas.microsoft.com/office/drawing/2014/main" id="{940FDB78-625F-A642-9480-70CEB92FA6B9}"/>
              </a:ext>
            </a:extLst>
          </p:cNvPr>
          <p:cNvSpPr/>
          <p:nvPr/>
        </p:nvSpPr>
        <p:spPr>
          <a:xfrm>
            <a:off x="669036" y="363761"/>
            <a:ext cx="11184943" cy="954107"/>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GB" sz="2800" b="1" cap="none" spc="0" dirty="0">
                <a:ln/>
                <a:solidFill>
                  <a:schemeClr val="accent3"/>
                </a:solidFill>
                <a:effectLst/>
              </a:rPr>
              <a:t>9d. Imagine you were born in Palestine-Israel in 1900. In your book, write a short description of how things have changed, finishing in 1967.</a:t>
            </a:r>
          </a:p>
        </p:txBody>
      </p:sp>
    </p:spTree>
    <p:extLst>
      <p:ext uri="{BB962C8B-B14F-4D97-AF65-F5344CB8AC3E}">
        <p14:creationId xmlns:p14="http://schemas.microsoft.com/office/powerpoint/2010/main" val="2724346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P spid="16" grpId="0"/>
      <p:bldP spid="31" grpId="0"/>
      <p:bldP spid="37" grpId="0"/>
      <p:bldP spid="25" grpId="0"/>
      <p:bldP spid="33" grpId="0"/>
      <p:bldP spid="38" grpId="0"/>
      <p:bldP spid="40" grpId="0"/>
      <p:bldP spid="21" grpId="0"/>
      <p:bldP spid="22" grpId="0"/>
      <p:bldP spid="24"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334A83-A485-AC43-8E4B-40B0524E00F3}"/>
              </a:ext>
            </a:extLst>
          </p:cNvPr>
          <p:cNvSpPr>
            <a:spLocks noGrp="1"/>
          </p:cNvSpPr>
          <p:nvPr>
            <p:ph type="title"/>
          </p:nvPr>
        </p:nvSpPr>
        <p:spPr>
          <a:xfrm>
            <a:off x="640080" y="325369"/>
            <a:ext cx="4368602" cy="1956841"/>
          </a:xfrm>
        </p:spPr>
        <p:txBody>
          <a:bodyPr anchor="b">
            <a:normAutofit/>
          </a:bodyPr>
          <a:lstStyle/>
          <a:p>
            <a:r>
              <a:rPr lang="en-GB" sz="5400" b="1" dirty="0"/>
              <a:t>The death toll</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DF60D09-859E-1045-AC2B-A4A5B2FE5226}"/>
              </a:ext>
            </a:extLst>
          </p:cNvPr>
          <p:cNvSpPr>
            <a:spLocks noGrp="1"/>
          </p:cNvSpPr>
          <p:nvPr>
            <p:ph idx="1"/>
          </p:nvPr>
        </p:nvSpPr>
        <p:spPr>
          <a:xfrm>
            <a:off x="640080" y="2872899"/>
            <a:ext cx="4243589" cy="3320668"/>
          </a:xfrm>
        </p:spPr>
        <p:txBody>
          <a:bodyPr>
            <a:normAutofit/>
          </a:bodyPr>
          <a:lstStyle/>
          <a:p>
            <a:pPr marL="285750" indent="-285750"/>
            <a:r>
              <a:rPr lang="en-GB" dirty="0"/>
              <a:t>Around 800 Israelis were killed and 4000 were wounded</a:t>
            </a:r>
          </a:p>
          <a:p>
            <a:pPr marL="285750" indent="-285750"/>
            <a:r>
              <a:rPr lang="en-GB" dirty="0"/>
              <a:t>Around 20,000 Arabs (including Palestinians) were killed </a:t>
            </a:r>
          </a:p>
          <a:p>
            <a:endParaRPr lang="en-GB" sz="2200" dirty="0"/>
          </a:p>
        </p:txBody>
      </p:sp>
      <p:pic>
        <p:nvPicPr>
          <p:cNvPr id="4" name="Picture 2" descr="The six-day war: why Israel is still divided over its legacy 50 years on |  Israel | The Guardian">
            <a:extLst>
              <a:ext uri="{FF2B5EF4-FFF2-40B4-BE49-F238E27FC236}">
                <a16:creationId xmlns:a16="http://schemas.microsoft.com/office/drawing/2014/main" id="{7D93A366-4862-C34C-923D-AD166B92BAA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379" r="16394"/>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45317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5931E0-729C-6740-A647-6DABA07C780F}"/>
              </a:ext>
            </a:extLst>
          </p:cNvPr>
          <p:cNvSpPr>
            <a:spLocks noGrp="1"/>
          </p:cNvSpPr>
          <p:nvPr>
            <p:ph type="title"/>
          </p:nvPr>
        </p:nvSpPr>
        <p:spPr>
          <a:xfrm>
            <a:off x="546048" y="1429129"/>
            <a:ext cx="3610911" cy="880870"/>
          </a:xfrm>
        </p:spPr>
        <p:txBody>
          <a:bodyPr>
            <a:normAutofit fontScale="90000"/>
          </a:bodyPr>
          <a:lstStyle/>
          <a:p>
            <a:pPr algn="ctr"/>
            <a:r>
              <a:rPr lang="en-GB" sz="3600" b="1" dirty="0"/>
              <a:t>More consequences of 1967</a:t>
            </a:r>
          </a:p>
        </p:txBody>
      </p:sp>
      <p:sp>
        <p:nvSpPr>
          <p:cNvPr id="17"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8399412-EC61-394B-A086-6E82756157F8}"/>
              </a:ext>
            </a:extLst>
          </p:cNvPr>
          <p:cNvSpPr>
            <a:spLocks noGrp="1"/>
          </p:cNvSpPr>
          <p:nvPr>
            <p:ph idx="1"/>
          </p:nvPr>
        </p:nvSpPr>
        <p:spPr>
          <a:xfrm>
            <a:off x="5180548" y="1348274"/>
            <a:ext cx="6621263" cy="4566766"/>
          </a:xfrm>
        </p:spPr>
        <p:txBody>
          <a:bodyPr anchor="ctr">
            <a:normAutofit/>
          </a:bodyPr>
          <a:lstStyle/>
          <a:p>
            <a:r>
              <a:rPr lang="en-GB" sz="1800" dirty="0"/>
              <a:t>As we have seen, 1967 was a huge </a:t>
            </a:r>
            <a:r>
              <a:rPr lang="en-GB" sz="1800" b="1" dirty="0"/>
              <a:t>military victory </a:t>
            </a:r>
            <a:r>
              <a:rPr lang="en-GB" sz="1800" dirty="0"/>
              <a:t>for Israel: by occupying the West Bank, Gaza, East Jerusalem, the Golan Heights and the Sinai Peninsula, the territory under Israel’s control had </a:t>
            </a:r>
            <a:r>
              <a:rPr lang="en-GB" sz="1800" b="1" dirty="0"/>
              <a:t>quadrupled</a:t>
            </a:r>
            <a:r>
              <a:rPr lang="en-GB" sz="1800" dirty="0"/>
              <a:t> (4x)</a:t>
            </a:r>
          </a:p>
          <a:p>
            <a:r>
              <a:rPr lang="en-GB" sz="1800" dirty="0"/>
              <a:t>But, 300,000 more Palestinians had become </a:t>
            </a:r>
            <a:r>
              <a:rPr lang="en-GB" sz="1800" dirty="0">
                <a:solidFill>
                  <a:srgbClr val="00B0F0"/>
                </a:solidFill>
              </a:rPr>
              <a:t>refugees</a:t>
            </a:r>
          </a:p>
          <a:p>
            <a:pPr lvl="1"/>
            <a:r>
              <a:rPr lang="en-GB" sz="1800" dirty="0"/>
              <a:t>This is why 1967 is also known as the ‘</a:t>
            </a:r>
            <a:r>
              <a:rPr lang="en-GB" sz="1800" dirty="0" err="1">
                <a:solidFill>
                  <a:srgbClr val="00B0F0"/>
                </a:solidFill>
              </a:rPr>
              <a:t>Naksa</a:t>
            </a:r>
            <a:r>
              <a:rPr lang="en-GB" sz="1800" dirty="0"/>
              <a:t>’ meaning ‘</a:t>
            </a:r>
            <a:r>
              <a:rPr lang="en-GB" sz="1800" dirty="0">
                <a:solidFill>
                  <a:srgbClr val="00B0F0"/>
                </a:solidFill>
              </a:rPr>
              <a:t>setback</a:t>
            </a:r>
            <a:r>
              <a:rPr lang="en-GB" sz="1800" dirty="0"/>
              <a:t>’</a:t>
            </a:r>
          </a:p>
          <a:p>
            <a:r>
              <a:rPr lang="en-GB" sz="1800" dirty="0"/>
              <a:t>Some of the Palestinian territory occupied by Israel in 1967 had religious significance, for example Jerusalem and Hebron </a:t>
            </a:r>
          </a:p>
          <a:p>
            <a:r>
              <a:rPr lang="en-GB" sz="1800" dirty="0"/>
              <a:t>This encouraged thousands of Israelis to establish </a:t>
            </a:r>
            <a:r>
              <a:rPr lang="en-GB" sz="1800" b="1" dirty="0"/>
              <a:t>settlements</a:t>
            </a:r>
            <a:r>
              <a:rPr lang="en-GB" sz="1800" dirty="0"/>
              <a:t> in the West Bank and Gaza. The state of Israel invested in infrastructure for these settlers (</a:t>
            </a:r>
            <a:r>
              <a:rPr lang="en-GB" sz="1800" dirty="0" err="1"/>
              <a:t>eg.</a:t>
            </a:r>
            <a:r>
              <a:rPr lang="en-GB" sz="1800" dirty="0"/>
              <a:t> roads) and </a:t>
            </a:r>
            <a:r>
              <a:rPr lang="en-GB" sz="1800" b="1" dirty="0">
                <a:solidFill>
                  <a:srgbClr val="00B0F0"/>
                </a:solidFill>
              </a:rPr>
              <a:t>life became increasingly difficult for the 1 million Palestinians who were now living under Israeli occupation </a:t>
            </a:r>
            <a:r>
              <a:rPr lang="en-GB" sz="1800" dirty="0"/>
              <a:t>(for example their agricultural land was taken from them by Israeli settlers)</a:t>
            </a:r>
          </a:p>
          <a:p>
            <a:pPr marL="0" indent="0">
              <a:buNone/>
            </a:pPr>
            <a:endParaRPr lang="en-GB" sz="1600" dirty="0"/>
          </a:p>
        </p:txBody>
      </p:sp>
      <p:pic>
        <p:nvPicPr>
          <p:cNvPr id="9" name="Picture 2" descr="palestinian journeys | emergency refugee camp, east jordan: june 1967">
            <a:extLst>
              <a:ext uri="{FF2B5EF4-FFF2-40B4-BE49-F238E27FC236}">
                <a16:creationId xmlns:a16="http://schemas.microsoft.com/office/drawing/2014/main" id="{A9F879F8-0D9D-EB49-A9BA-A265A8A7C9A0}"/>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26215" y="2568252"/>
            <a:ext cx="3722690" cy="254060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689B7B34-5DA3-5044-B4CA-4F1B804E572A}"/>
              </a:ext>
            </a:extLst>
          </p:cNvPr>
          <p:cNvSpPr txBox="1"/>
          <p:nvPr/>
        </p:nvSpPr>
        <p:spPr>
          <a:xfrm>
            <a:off x="526215" y="5143418"/>
            <a:ext cx="3722690" cy="369332"/>
          </a:xfrm>
          <a:prstGeom prst="rect">
            <a:avLst/>
          </a:prstGeom>
          <a:noFill/>
        </p:spPr>
        <p:txBody>
          <a:bodyPr wrap="square" rtlCol="0">
            <a:spAutoFit/>
          </a:bodyPr>
          <a:lstStyle/>
          <a:p>
            <a:pPr algn="ctr"/>
            <a:r>
              <a:rPr lang="en-GB" dirty="0">
                <a:solidFill>
                  <a:srgbClr val="00B0F0"/>
                </a:solidFill>
              </a:rPr>
              <a:t>1967 refugee camp</a:t>
            </a:r>
          </a:p>
        </p:txBody>
      </p:sp>
      <p:sp>
        <p:nvSpPr>
          <p:cNvPr id="12" name="TextBox 11">
            <a:extLst>
              <a:ext uri="{FF2B5EF4-FFF2-40B4-BE49-F238E27FC236}">
                <a16:creationId xmlns:a16="http://schemas.microsoft.com/office/drawing/2014/main" id="{61AA10D2-D32D-4B42-A1A4-8CB7E758FD8A}"/>
              </a:ext>
            </a:extLst>
          </p:cNvPr>
          <p:cNvSpPr txBox="1"/>
          <p:nvPr/>
        </p:nvSpPr>
        <p:spPr>
          <a:xfrm>
            <a:off x="526215" y="5905785"/>
            <a:ext cx="11125200"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GB" dirty="0"/>
              <a:t>In small groups, plan an answer to this exam-style question: </a:t>
            </a:r>
          </a:p>
          <a:p>
            <a:pPr algn="ctr"/>
            <a:r>
              <a:rPr lang="en-GB" dirty="0"/>
              <a:t>Explain </a:t>
            </a:r>
            <a:r>
              <a:rPr lang="en-GB" b="1" dirty="0"/>
              <a:t>two</a:t>
            </a:r>
            <a:r>
              <a:rPr lang="en-GB" dirty="0"/>
              <a:t> consequences of the June 1967 War [8 marks]</a:t>
            </a:r>
          </a:p>
        </p:txBody>
      </p:sp>
      <p:sp>
        <p:nvSpPr>
          <p:cNvPr id="13" name="TextBox 12">
            <a:extLst>
              <a:ext uri="{FF2B5EF4-FFF2-40B4-BE49-F238E27FC236}">
                <a16:creationId xmlns:a16="http://schemas.microsoft.com/office/drawing/2014/main" id="{6176CF79-D838-6045-8CB4-839DFD6613CD}"/>
              </a:ext>
            </a:extLst>
          </p:cNvPr>
          <p:cNvSpPr txBox="1"/>
          <p:nvPr/>
        </p:nvSpPr>
        <p:spPr>
          <a:xfrm>
            <a:off x="1121013" y="191285"/>
            <a:ext cx="1742237" cy="338554"/>
          </a:xfrm>
          <a:prstGeom prst="rect">
            <a:avLst/>
          </a:prstGeom>
          <a:noFill/>
          <a:ln w="38100">
            <a:solidFill>
              <a:schemeClr val="accent2"/>
            </a:solidFill>
          </a:ln>
        </p:spPr>
        <p:txBody>
          <a:bodyPr wrap="square" rtlCol="0">
            <a:spAutoFit/>
          </a:bodyPr>
          <a:lstStyle/>
          <a:p>
            <a:pPr algn="ctr"/>
            <a:r>
              <a:rPr lang="en-GB" sz="1600" b="1" dirty="0">
                <a:solidFill>
                  <a:schemeClr val="accent6"/>
                </a:solidFill>
                <a:latin typeface="Courier" pitchFamily="2" charset="0"/>
              </a:rPr>
              <a:t>Occupation</a:t>
            </a:r>
          </a:p>
        </p:txBody>
      </p:sp>
      <p:sp>
        <p:nvSpPr>
          <p:cNvPr id="14" name="TextBox 13">
            <a:extLst>
              <a:ext uri="{FF2B5EF4-FFF2-40B4-BE49-F238E27FC236}">
                <a16:creationId xmlns:a16="http://schemas.microsoft.com/office/drawing/2014/main" id="{D8AD46FC-D4B1-1442-85A4-0B0620E4212D}"/>
              </a:ext>
            </a:extLst>
          </p:cNvPr>
          <p:cNvSpPr txBox="1"/>
          <p:nvPr/>
        </p:nvSpPr>
        <p:spPr>
          <a:xfrm>
            <a:off x="4492629" y="180425"/>
            <a:ext cx="1738673" cy="338554"/>
          </a:xfrm>
          <a:prstGeom prst="rect">
            <a:avLst/>
          </a:prstGeom>
          <a:noFill/>
          <a:ln w="38100">
            <a:solidFill>
              <a:schemeClr val="accent2"/>
            </a:solidFill>
          </a:ln>
        </p:spPr>
        <p:txBody>
          <a:bodyPr wrap="square" rtlCol="0">
            <a:spAutoFit/>
          </a:bodyPr>
          <a:lstStyle/>
          <a:p>
            <a:pPr algn="ctr"/>
            <a:r>
              <a:rPr lang="en-GB" sz="1600" b="1" dirty="0">
                <a:solidFill>
                  <a:schemeClr val="accent6"/>
                </a:solidFill>
                <a:latin typeface="Courier" pitchFamily="2" charset="0"/>
              </a:rPr>
              <a:t>Settlements</a:t>
            </a:r>
          </a:p>
        </p:txBody>
      </p:sp>
      <p:sp>
        <p:nvSpPr>
          <p:cNvPr id="16" name="TextBox 15">
            <a:extLst>
              <a:ext uri="{FF2B5EF4-FFF2-40B4-BE49-F238E27FC236}">
                <a16:creationId xmlns:a16="http://schemas.microsoft.com/office/drawing/2014/main" id="{ABE6EDC9-DA1F-D549-ACEB-03FBC4667CA4}"/>
              </a:ext>
            </a:extLst>
          </p:cNvPr>
          <p:cNvSpPr txBox="1"/>
          <p:nvPr/>
        </p:nvSpPr>
        <p:spPr>
          <a:xfrm>
            <a:off x="89794" y="539282"/>
            <a:ext cx="3643330" cy="307777"/>
          </a:xfrm>
          <a:prstGeom prst="rect">
            <a:avLst/>
          </a:prstGeom>
          <a:noFill/>
          <a:ln w="38100">
            <a:solidFill>
              <a:schemeClr val="accent2"/>
            </a:solidFill>
          </a:ln>
        </p:spPr>
        <p:txBody>
          <a:bodyPr wrap="square" rtlCol="0">
            <a:spAutoFit/>
          </a:bodyPr>
          <a:lstStyle/>
          <a:p>
            <a:pPr algn="ctr"/>
            <a:r>
              <a:rPr lang="en-GB" sz="1400" dirty="0">
                <a:solidFill>
                  <a:schemeClr val="accent6"/>
                </a:solidFill>
                <a:latin typeface="Calibri" panose="020F0502020204030204" pitchFamily="34" charset="0"/>
                <a:cs typeface="Calibri" panose="020F0502020204030204" pitchFamily="34" charset="0"/>
              </a:rPr>
              <a:t>Invasion and </a:t>
            </a:r>
            <a:r>
              <a:rPr lang="en-GB" sz="1400" i="1" dirty="0">
                <a:solidFill>
                  <a:schemeClr val="accent6"/>
                </a:solidFill>
                <a:latin typeface="Calibri" panose="020F0502020204030204" pitchFamily="34" charset="0"/>
                <a:cs typeface="Calibri" panose="020F0502020204030204" pitchFamily="34" charset="0"/>
              </a:rPr>
              <a:t>temporary</a:t>
            </a:r>
            <a:r>
              <a:rPr lang="en-GB" sz="1400" dirty="0">
                <a:solidFill>
                  <a:schemeClr val="accent6"/>
                </a:solidFill>
                <a:latin typeface="Calibri" panose="020F0502020204030204" pitchFamily="34" charset="0"/>
                <a:cs typeface="Calibri" panose="020F0502020204030204" pitchFamily="34" charset="0"/>
              </a:rPr>
              <a:t> control over a territory</a:t>
            </a:r>
          </a:p>
        </p:txBody>
      </p:sp>
      <p:sp>
        <p:nvSpPr>
          <p:cNvPr id="18" name="TextBox 17">
            <a:extLst>
              <a:ext uri="{FF2B5EF4-FFF2-40B4-BE49-F238E27FC236}">
                <a16:creationId xmlns:a16="http://schemas.microsoft.com/office/drawing/2014/main" id="{A83B828C-AAA8-8443-A6D7-2CDA5F46AA5E}"/>
              </a:ext>
            </a:extLst>
          </p:cNvPr>
          <p:cNvSpPr txBox="1"/>
          <p:nvPr/>
        </p:nvSpPr>
        <p:spPr>
          <a:xfrm>
            <a:off x="3811453" y="528489"/>
            <a:ext cx="3101027" cy="307777"/>
          </a:xfrm>
          <a:prstGeom prst="rect">
            <a:avLst/>
          </a:prstGeom>
          <a:noFill/>
          <a:ln w="38100">
            <a:solidFill>
              <a:schemeClr val="accent2"/>
            </a:solidFill>
          </a:ln>
        </p:spPr>
        <p:txBody>
          <a:bodyPr wrap="square" rtlCol="0">
            <a:spAutoFit/>
          </a:bodyPr>
          <a:lstStyle/>
          <a:p>
            <a:pPr algn="ctr"/>
            <a:r>
              <a:rPr lang="en-GB" sz="1400" dirty="0">
                <a:solidFill>
                  <a:schemeClr val="accent6"/>
                </a:solidFill>
                <a:latin typeface="Calibri" panose="020F0502020204030204" pitchFamily="34" charset="0"/>
                <a:cs typeface="Calibri" panose="020F0502020204030204" pitchFamily="34" charset="0"/>
              </a:rPr>
              <a:t>The establishment of small communities</a:t>
            </a:r>
          </a:p>
        </p:txBody>
      </p:sp>
      <p:sp>
        <p:nvSpPr>
          <p:cNvPr id="26" name="TextBox 25">
            <a:extLst>
              <a:ext uri="{FF2B5EF4-FFF2-40B4-BE49-F238E27FC236}">
                <a16:creationId xmlns:a16="http://schemas.microsoft.com/office/drawing/2014/main" id="{5E44F061-E45E-B545-A908-D4749E718AF3}"/>
              </a:ext>
            </a:extLst>
          </p:cNvPr>
          <p:cNvSpPr txBox="1"/>
          <p:nvPr/>
        </p:nvSpPr>
        <p:spPr>
          <a:xfrm>
            <a:off x="8843438" y="95703"/>
            <a:ext cx="1341936" cy="338554"/>
          </a:xfrm>
          <a:prstGeom prst="rect">
            <a:avLst/>
          </a:prstGeom>
          <a:noFill/>
          <a:ln w="38100">
            <a:solidFill>
              <a:schemeClr val="accent2"/>
            </a:solidFill>
          </a:ln>
        </p:spPr>
        <p:txBody>
          <a:bodyPr wrap="square" rtlCol="0">
            <a:spAutoFit/>
          </a:bodyPr>
          <a:lstStyle/>
          <a:p>
            <a:pPr algn="ctr"/>
            <a:r>
              <a:rPr lang="en-GB" sz="1600" b="1" dirty="0" err="1">
                <a:solidFill>
                  <a:schemeClr val="accent6"/>
                </a:solidFill>
                <a:latin typeface="Courier" pitchFamily="2" charset="0"/>
              </a:rPr>
              <a:t>Naksa</a:t>
            </a:r>
            <a:endParaRPr lang="en-GB" sz="1600" b="1" dirty="0">
              <a:solidFill>
                <a:schemeClr val="accent6"/>
              </a:solidFill>
              <a:latin typeface="Courier" pitchFamily="2" charset="0"/>
            </a:endParaRPr>
          </a:p>
        </p:txBody>
      </p:sp>
      <p:sp>
        <p:nvSpPr>
          <p:cNvPr id="27" name="TextBox 26">
            <a:extLst>
              <a:ext uri="{FF2B5EF4-FFF2-40B4-BE49-F238E27FC236}">
                <a16:creationId xmlns:a16="http://schemas.microsoft.com/office/drawing/2014/main" id="{150A64ED-A242-9648-821D-8C67D3EB83E7}"/>
              </a:ext>
            </a:extLst>
          </p:cNvPr>
          <p:cNvSpPr txBox="1"/>
          <p:nvPr/>
        </p:nvSpPr>
        <p:spPr>
          <a:xfrm>
            <a:off x="7003702" y="431108"/>
            <a:ext cx="5107979" cy="523220"/>
          </a:xfrm>
          <a:prstGeom prst="rect">
            <a:avLst/>
          </a:prstGeom>
          <a:noFill/>
          <a:ln w="38100">
            <a:solidFill>
              <a:schemeClr val="accent2"/>
            </a:solidFill>
          </a:ln>
        </p:spPr>
        <p:txBody>
          <a:bodyPr wrap="square" rtlCol="0">
            <a:spAutoFit/>
          </a:bodyPr>
          <a:lstStyle/>
          <a:p>
            <a:pPr algn="ctr"/>
            <a:r>
              <a:rPr lang="en-GB" sz="1400" dirty="0">
                <a:solidFill>
                  <a:schemeClr val="accent6"/>
                </a:solidFill>
                <a:latin typeface="Calibri" panose="020F0502020204030204" pitchFamily="34" charset="0"/>
                <a:cs typeface="Calibri" panose="020F0502020204030204" pitchFamily="34" charset="0"/>
              </a:rPr>
              <a:t>Meaning ‘setback’, this refers to the Israeli occupation of the West Bank, Gaza and East Jerusalem in 1967  </a:t>
            </a:r>
          </a:p>
        </p:txBody>
      </p:sp>
    </p:spTree>
    <p:extLst>
      <p:ext uri="{BB962C8B-B14F-4D97-AF65-F5344CB8AC3E}">
        <p14:creationId xmlns:p14="http://schemas.microsoft.com/office/powerpoint/2010/main" val="11817738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7E7CB6-7681-9B42-B192-E91F777DA559}"/>
              </a:ext>
            </a:extLst>
          </p:cNvPr>
          <p:cNvSpPr>
            <a:spLocks noGrp="1"/>
          </p:cNvSpPr>
          <p:nvPr>
            <p:ph type="title"/>
          </p:nvPr>
        </p:nvSpPr>
        <p:spPr>
          <a:xfrm>
            <a:off x="631458" y="356053"/>
            <a:ext cx="10515600" cy="1325563"/>
          </a:xfrm>
        </p:spPr>
        <p:txBody>
          <a:bodyPr>
            <a:normAutofit/>
          </a:bodyPr>
          <a:lstStyle/>
          <a:p>
            <a:r>
              <a:rPr lang="en-GB" sz="5400" b="1" dirty="0"/>
              <a:t>UN Resolution 242</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80C2130-357F-D141-AD4C-E5274389F6A3}"/>
              </a:ext>
            </a:extLst>
          </p:cNvPr>
          <p:cNvSpPr>
            <a:spLocks noGrp="1"/>
          </p:cNvSpPr>
          <p:nvPr>
            <p:ph idx="1"/>
          </p:nvPr>
        </p:nvSpPr>
        <p:spPr>
          <a:xfrm>
            <a:off x="631458" y="2621188"/>
            <a:ext cx="9818836" cy="4251960"/>
          </a:xfrm>
        </p:spPr>
        <p:txBody>
          <a:bodyPr>
            <a:noAutofit/>
          </a:bodyPr>
          <a:lstStyle/>
          <a:p>
            <a:r>
              <a:rPr lang="en-GB" sz="1700" b="1" dirty="0"/>
              <a:t>UN Resolution 242:</a:t>
            </a:r>
          </a:p>
          <a:p>
            <a:pPr lvl="1"/>
            <a:r>
              <a:rPr lang="en-GB" sz="1700" dirty="0"/>
              <a:t>Adopted at the end of 1967, with the support of both the USA and the USSR</a:t>
            </a:r>
          </a:p>
          <a:p>
            <a:pPr lvl="1"/>
            <a:r>
              <a:rPr lang="en-GB" sz="1700" dirty="0"/>
              <a:t>Key idea: </a:t>
            </a:r>
            <a:r>
              <a:rPr lang="en-GB" sz="1700" b="1" dirty="0">
                <a:solidFill>
                  <a:schemeClr val="accent2"/>
                </a:solidFill>
              </a:rPr>
              <a:t>‘</a:t>
            </a:r>
            <a:r>
              <a:rPr lang="en-GB" sz="1700" b="1" u="sng" dirty="0">
                <a:solidFill>
                  <a:schemeClr val="accent2"/>
                </a:solidFill>
              </a:rPr>
              <a:t>Land</a:t>
            </a:r>
            <a:r>
              <a:rPr lang="en-GB" sz="1700" b="1" dirty="0">
                <a:solidFill>
                  <a:schemeClr val="accent2"/>
                </a:solidFill>
              </a:rPr>
              <a:t> for </a:t>
            </a:r>
            <a:r>
              <a:rPr lang="en-GB" sz="1700" b="1" u="sng" dirty="0">
                <a:solidFill>
                  <a:schemeClr val="accent2"/>
                </a:solidFill>
              </a:rPr>
              <a:t>Peace</a:t>
            </a:r>
            <a:r>
              <a:rPr lang="en-GB" sz="1700" b="1" dirty="0">
                <a:solidFill>
                  <a:schemeClr val="accent2"/>
                </a:solidFill>
              </a:rPr>
              <a:t>’</a:t>
            </a:r>
          </a:p>
          <a:p>
            <a:pPr lvl="2"/>
            <a:r>
              <a:rPr lang="en-GB" sz="1700" dirty="0"/>
              <a:t>Israel must </a:t>
            </a:r>
            <a:r>
              <a:rPr lang="en-GB" sz="1700" dirty="0">
                <a:solidFill>
                  <a:schemeClr val="accent2"/>
                </a:solidFill>
              </a:rPr>
              <a:t>withdraw</a:t>
            </a:r>
            <a:r>
              <a:rPr lang="en-GB" sz="1700" dirty="0"/>
              <a:t> from territory it had occupied during the June 1967 War </a:t>
            </a:r>
          </a:p>
          <a:p>
            <a:pPr lvl="2"/>
            <a:r>
              <a:rPr lang="en-GB" sz="1700" dirty="0"/>
              <a:t>The surrounding Arab countries </a:t>
            </a:r>
            <a:r>
              <a:rPr lang="en-GB" sz="1700" dirty="0" err="1"/>
              <a:t>eg.</a:t>
            </a:r>
            <a:r>
              <a:rPr lang="en-GB" sz="1700" dirty="0"/>
              <a:t> Egypt and Jordan must </a:t>
            </a:r>
            <a:r>
              <a:rPr lang="en-GB" sz="1700" dirty="0">
                <a:solidFill>
                  <a:schemeClr val="accent2"/>
                </a:solidFill>
              </a:rPr>
              <a:t>recognise Israel’s right to exist</a:t>
            </a:r>
          </a:p>
          <a:p>
            <a:pPr lvl="2"/>
            <a:r>
              <a:rPr lang="en-GB" sz="1700" dirty="0"/>
              <a:t>The “</a:t>
            </a:r>
            <a:r>
              <a:rPr lang="en-GB" sz="1700" dirty="0">
                <a:solidFill>
                  <a:schemeClr val="accent2"/>
                </a:solidFill>
              </a:rPr>
              <a:t>refugee problem</a:t>
            </a:r>
            <a:r>
              <a:rPr lang="en-GB" sz="1700" dirty="0"/>
              <a:t>” should be settled </a:t>
            </a:r>
            <a:r>
              <a:rPr lang="en-GB" sz="1700" dirty="0">
                <a:solidFill>
                  <a:schemeClr val="accent2"/>
                </a:solidFill>
              </a:rPr>
              <a:t>fairly</a:t>
            </a:r>
          </a:p>
          <a:p>
            <a:r>
              <a:rPr lang="en-GB" sz="1700" dirty="0"/>
              <a:t>What did Israelis and Palestinians think of this?</a:t>
            </a:r>
          </a:p>
          <a:p>
            <a:pPr lvl="1"/>
            <a:r>
              <a:rPr lang="en-GB" sz="1700" dirty="0">
                <a:solidFill>
                  <a:schemeClr val="accent5"/>
                </a:solidFill>
              </a:rPr>
              <a:t>Israelis</a:t>
            </a:r>
            <a:r>
              <a:rPr lang="en-GB" sz="1700" dirty="0"/>
              <a:t> were divided: they wanted peace, but they also wanted land! It protected them from surrounding Arab countries and it had religious significance too</a:t>
            </a:r>
          </a:p>
          <a:p>
            <a:pPr lvl="1"/>
            <a:r>
              <a:rPr lang="en-GB" sz="1700" dirty="0">
                <a:solidFill>
                  <a:schemeClr val="accent5"/>
                </a:solidFill>
              </a:rPr>
              <a:t>Palestinians</a:t>
            </a:r>
            <a:r>
              <a:rPr lang="en-GB" sz="1700" dirty="0"/>
              <a:t> were not happy: how much land would be returned? How was the refugee problem going to be settled </a:t>
            </a:r>
            <a:r>
              <a:rPr lang="en-GB" sz="1700" i="1" dirty="0"/>
              <a:t>fairly</a:t>
            </a:r>
            <a:r>
              <a:rPr lang="en-GB" sz="1700" dirty="0"/>
              <a:t>?</a:t>
            </a:r>
          </a:p>
          <a:p>
            <a:r>
              <a:rPr lang="en-GB" sz="1700" dirty="0"/>
              <a:t>Eventually Resolution 242 was accepted by the countries mentioned above, despite its lack of clarity. This was going to cause problems…</a:t>
            </a:r>
          </a:p>
          <a:p>
            <a:endParaRPr lang="en-GB" sz="1700" dirty="0"/>
          </a:p>
        </p:txBody>
      </p:sp>
      <p:grpSp>
        <p:nvGrpSpPr>
          <p:cNvPr id="6" name="Group 5">
            <a:extLst>
              <a:ext uri="{FF2B5EF4-FFF2-40B4-BE49-F238E27FC236}">
                <a16:creationId xmlns:a16="http://schemas.microsoft.com/office/drawing/2014/main" id="{6FD2CAE6-9598-E643-AC84-4AEE0CED0925}"/>
              </a:ext>
            </a:extLst>
          </p:cNvPr>
          <p:cNvGrpSpPr/>
          <p:nvPr/>
        </p:nvGrpSpPr>
        <p:grpSpPr>
          <a:xfrm>
            <a:off x="9647460" y="289211"/>
            <a:ext cx="2331472" cy="1048231"/>
            <a:chOff x="0" y="2771206"/>
            <a:chExt cx="9963882" cy="718656"/>
          </a:xfrm>
        </p:grpSpPr>
        <p:sp>
          <p:nvSpPr>
            <p:cNvPr id="7" name="Rounded Rectangle 6">
              <a:extLst>
                <a:ext uri="{FF2B5EF4-FFF2-40B4-BE49-F238E27FC236}">
                  <a16:creationId xmlns:a16="http://schemas.microsoft.com/office/drawing/2014/main" id="{29FE4C31-5DBC-4D46-906C-EE40081028C6}"/>
                </a:ext>
              </a:extLst>
            </p:cNvPr>
            <p:cNvSpPr/>
            <p:nvPr/>
          </p:nvSpPr>
          <p:spPr>
            <a:xfrm>
              <a:off x="0" y="2771206"/>
              <a:ext cx="9963882" cy="718656"/>
            </a:xfrm>
            <a:prstGeom prst="round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GB" sz="1200"/>
            </a:p>
          </p:txBody>
        </p:sp>
        <p:sp>
          <p:nvSpPr>
            <p:cNvPr id="9" name="Rounded Rectangle 4">
              <a:extLst>
                <a:ext uri="{FF2B5EF4-FFF2-40B4-BE49-F238E27FC236}">
                  <a16:creationId xmlns:a16="http://schemas.microsoft.com/office/drawing/2014/main" id="{5356AF64-1510-D741-BBEC-74C4485A330C}"/>
                </a:ext>
              </a:extLst>
            </p:cNvPr>
            <p:cNvSpPr txBox="1"/>
            <p:nvPr/>
          </p:nvSpPr>
          <p:spPr>
            <a:xfrm>
              <a:off x="35082" y="2806288"/>
              <a:ext cx="9893717" cy="6484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1200" b="1" kern="1200" dirty="0"/>
                <a:t>Right of Return: </a:t>
              </a:r>
              <a:r>
                <a:rPr lang="en-GB" sz="1200" kern="1200" dirty="0"/>
                <a:t>a principle in international law which guarantees everyone’s right to return to their country</a:t>
              </a:r>
              <a:endParaRPr lang="en-US" sz="1200" kern="1200" dirty="0"/>
            </a:p>
          </p:txBody>
        </p:sp>
      </p:grpSp>
      <p:grpSp>
        <p:nvGrpSpPr>
          <p:cNvPr id="11" name="Group 10">
            <a:extLst>
              <a:ext uri="{FF2B5EF4-FFF2-40B4-BE49-F238E27FC236}">
                <a16:creationId xmlns:a16="http://schemas.microsoft.com/office/drawing/2014/main" id="{5C9ADFEB-3428-3D4C-84F0-0A5972A95660}"/>
              </a:ext>
            </a:extLst>
          </p:cNvPr>
          <p:cNvGrpSpPr/>
          <p:nvPr/>
        </p:nvGrpSpPr>
        <p:grpSpPr>
          <a:xfrm>
            <a:off x="6306030" y="300930"/>
            <a:ext cx="3167811" cy="1024795"/>
            <a:chOff x="0" y="2771206"/>
            <a:chExt cx="9963882" cy="718656"/>
          </a:xfrm>
        </p:grpSpPr>
        <p:sp>
          <p:nvSpPr>
            <p:cNvPr id="12" name="Rounded Rectangle 11">
              <a:extLst>
                <a:ext uri="{FF2B5EF4-FFF2-40B4-BE49-F238E27FC236}">
                  <a16:creationId xmlns:a16="http://schemas.microsoft.com/office/drawing/2014/main" id="{1C39F5FA-C8F6-2042-A959-93D4020779E1}"/>
                </a:ext>
              </a:extLst>
            </p:cNvPr>
            <p:cNvSpPr/>
            <p:nvPr/>
          </p:nvSpPr>
          <p:spPr>
            <a:xfrm>
              <a:off x="0" y="2771206"/>
              <a:ext cx="9963882" cy="718656"/>
            </a:xfrm>
            <a:prstGeom prst="round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GB" sz="1200"/>
            </a:p>
          </p:txBody>
        </p:sp>
        <p:sp>
          <p:nvSpPr>
            <p:cNvPr id="13" name="Rounded Rectangle 4">
              <a:extLst>
                <a:ext uri="{FF2B5EF4-FFF2-40B4-BE49-F238E27FC236}">
                  <a16:creationId xmlns:a16="http://schemas.microsoft.com/office/drawing/2014/main" id="{4DE5D980-09AB-7549-9D85-DBBC912AFF8F}"/>
                </a:ext>
              </a:extLst>
            </p:cNvPr>
            <p:cNvSpPr txBox="1"/>
            <p:nvPr/>
          </p:nvSpPr>
          <p:spPr>
            <a:xfrm>
              <a:off x="35082" y="2806288"/>
              <a:ext cx="9893717" cy="6484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ctr"/>
              <a:r>
                <a:rPr lang="en-GB" sz="1200" b="1" kern="1200" dirty="0"/>
                <a:t>UN Resolution 194: a</a:t>
              </a:r>
              <a:r>
                <a:rPr lang="en-GB" sz="1200" dirty="0"/>
                <a:t> resolution adopted by the UN in 1948 which stated that Palestinian refugees should be able to return to their homes or be financially compensated</a:t>
              </a:r>
            </a:p>
          </p:txBody>
        </p:sp>
      </p:grpSp>
      <p:pic>
        <p:nvPicPr>
          <p:cNvPr id="14" name="Picture 2" descr="73 Years of Ongoing Nakba, Palestinians Continue to be Steadfast against  Israel&amp;#39;s Settler-Colonial and Apartheid Regime">
            <a:extLst>
              <a:ext uri="{FF2B5EF4-FFF2-40B4-BE49-F238E27FC236}">
                <a16:creationId xmlns:a16="http://schemas.microsoft.com/office/drawing/2014/main" id="{CDDA5CAF-1B7E-0B4F-A9D6-08C0FC88B459}"/>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10472754" y="3538056"/>
            <a:ext cx="1560286" cy="162182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auses of the 1948 Palestinian exodus - Wikipedia">
            <a:extLst>
              <a:ext uri="{FF2B5EF4-FFF2-40B4-BE49-F238E27FC236}">
                <a16:creationId xmlns:a16="http://schemas.microsoft.com/office/drawing/2014/main" id="{C0BDDDCC-8BFF-3748-9636-84A1FE681F08}"/>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b="-2"/>
          <a:stretch/>
        </p:blipFill>
        <p:spPr bwMode="auto">
          <a:xfrm>
            <a:off x="10694876" y="5286424"/>
            <a:ext cx="1344591" cy="139762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palestinian journeys | emergency refugee camp, east jordan: june 1967">
            <a:extLst>
              <a:ext uri="{FF2B5EF4-FFF2-40B4-BE49-F238E27FC236}">
                <a16:creationId xmlns:a16="http://schemas.microsoft.com/office/drawing/2014/main" id="{C0267BC1-6A6C-9D48-A59E-56F4B84D790C}"/>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9971817" y="2000418"/>
            <a:ext cx="2067650" cy="141109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68055A1-A1E3-A949-BC59-DB2BE6E2DE98}"/>
              </a:ext>
            </a:extLst>
          </p:cNvPr>
          <p:cNvSpPr/>
          <p:nvPr/>
        </p:nvSpPr>
        <p:spPr>
          <a:xfrm>
            <a:off x="622767" y="1736786"/>
            <a:ext cx="8987115" cy="923330"/>
          </a:xfrm>
          <a:prstGeom prst="rect">
            <a:avLst/>
          </a:prstGeom>
        </p:spPr>
        <p:txBody>
          <a:bodyPr wrap="square">
            <a:spAutoFit/>
          </a:bodyPr>
          <a:lstStyle/>
          <a:p>
            <a:pPr marL="285750" indent="-285750">
              <a:buFont typeface="Arial" panose="020B0604020202020204" pitchFamily="34" charset="0"/>
              <a:buChar char="•"/>
            </a:pPr>
            <a:r>
              <a:rPr lang="en-GB" dirty="0"/>
              <a:t>We have seen another UN Resolution in an earlier lesson. What can you remember about </a:t>
            </a:r>
            <a:r>
              <a:rPr lang="en-GB" dirty="0">
                <a:solidFill>
                  <a:schemeClr val="accent2"/>
                </a:solidFill>
              </a:rPr>
              <a:t>UN Resolution 194?</a:t>
            </a:r>
          </a:p>
          <a:p>
            <a:pPr marL="285750" indent="-285750">
              <a:buFont typeface="Arial" panose="020B0604020202020204" pitchFamily="34" charset="0"/>
              <a:buChar char="•"/>
            </a:pPr>
            <a:r>
              <a:rPr lang="en-GB" dirty="0"/>
              <a:t>What was the </a:t>
            </a:r>
            <a:r>
              <a:rPr lang="en-GB" dirty="0">
                <a:solidFill>
                  <a:schemeClr val="accent2"/>
                </a:solidFill>
              </a:rPr>
              <a:t>Right of Return?</a:t>
            </a:r>
          </a:p>
        </p:txBody>
      </p:sp>
      <p:sp>
        <p:nvSpPr>
          <p:cNvPr id="17" name="TextBox 16">
            <a:extLst>
              <a:ext uri="{FF2B5EF4-FFF2-40B4-BE49-F238E27FC236}">
                <a16:creationId xmlns:a16="http://schemas.microsoft.com/office/drawing/2014/main" id="{96D76770-0233-C64F-8FD0-FC7491B482C0}"/>
              </a:ext>
            </a:extLst>
          </p:cNvPr>
          <p:cNvSpPr txBox="1"/>
          <p:nvPr/>
        </p:nvSpPr>
        <p:spPr>
          <a:xfrm>
            <a:off x="281633" y="6458676"/>
            <a:ext cx="10168661" cy="33855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GB" sz="1600" dirty="0"/>
              <a:t>In just a couple of sentences, can you explain to your partner what UN Resolution 242 was, and why it was problematic?</a:t>
            </a:r>
          </a:p>
        </p:txBody>
      </p:sp>
    </p:spTree>
    <p:extLst>
      <p:ext uri="{BB962C8B-B14F-4D97-AF65-F5344CB8AC3E}">
        <p14:creationId xmlns:p14="http://schemas.microsoft.com/office/powerpoint/2010/main" val="1790761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4">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C3D66E-E674-D44B-9FBF-270B49A5A527}"/>
              </a:ext>
            </a:extLst>
          </p:cNvPr>
          <p:cNvSpPr>
            <a:spLocks noGrp="1"/>
          </p:cNvSpPr>
          <p:nvPr>
            <p:ph type="title"/>
          </p:nvPr>
        </p:nvSpPr>
        <p:spPr>
          <a:xfrm>
            <a:off x="534642" y="4856382"/>
            <a:ext cx="3418990" cy="1412119"/>
          </a:xfrm>
        </p:spPr>
        <p:txBody>
          <a:bodyPr>
            <a:normAutofit/>
          </a:bodyPr>
          <a:lstStyle/>
          <a:p>
            <a:pPr algn="r"/>
            <a:r>
              <a:rPr lang="en-GB" b="1" dirty="0"/>
              <a:t>Learning objectives</a:t>
            </a:r>
          </a:p>
        </p:txBody>
      </p:sp>
      <p:pic>
        <p:nvPicPr>
          <p:cNvPr id="6" name="Picture 2" descr="palestinian journeys | emergency refugee camp, east jordan: june 1967">
            <a:extLst>
              <a:ext uri="{FF2B5EF4-FFF2-40B4-BE49-F238E27FC236}">
                <a16:creationId xmlns:a16="http://schemas.microsoft.com/office/drawing/2014/main" id="{15FBF09A-1B2C-4544-AC3E-35DCE882CB6F}"/>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20" y="10"/>
            <a:ext cx="12191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a:noFill/>
          <a:extLst>
            <a:ext uri="{909E8E84-426E-40DD-AFC4-6F175D3DCCD1}">
              <a14:hiddenFill xmlns:a14="http://schemas.microsoft.com/office/drawing/2010/main">
                <a:solidFill>
                  <a:srgbClr val="FFFFFF"/>
                </a:solidFill>
              </a14:hiddenFill>
            </a:ext>
          </a:extLst>
        </p:spPr>
      </p:pic>
      <p:sp>
        <p:nvSpPr>
          <p:cNvPr id="20"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61305" y="5468206"/>
            <a:ext cx="1371600" cy="18288"/>
          </a:xfrm>
          <a:custGeom>
            <a:avLst/>
            <a:gdLst>
              <a:gd name="connsiteX0" fmla="*/ 0 w 1371600"/>
              <a:gd name="connsiteY0" fmla="*/ 0 h 18288"/>
              <a:gd name="connsiteX1" fmla="*/ 685800 w 1371600"/>
              <a:gd name="connsiteY1" fmla="*/ 0 h 18288"/>
              <a:gd name="connsiteX2" fmla="*/ 1371600 w 1371600"/>
              <a:gd name="connsiteY2" fmla="*/ 0 h 18288"/>
              <a:gd name="connsiteX3" fmla="*/ 1371600 w 1371600"/>
              <a:gd name="connsiteY3" fmla="*/ 18288 h 18288"/>
              <a:gd name="connsiteX4" fmla="*/ 713232 w 1371600"/>
              <a:gd name="connsiteY4" fmla="*/ 18288 h 18288"/>
              <a:gd name="connsiteX5" fmla="*/ 0 w 1371600"/>
              <a:gd name="connsiteY5" fmla="*/ 18288 h 18288"/>
              <a:gd name="connsiteX6" fmla="*/ 0 w 1371600"/>
              <a:gd name="connsiteY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8288" fill="none" extrusionOk="0">
                <a:moveTo>
                  <a:pt x="0" y="0"/>
                </a:moveTo>
                <a:cubicBezTo>
                  <a:pt x="247303" y="31625"/>
                  <a:pt x="422310" y="-25629"/>
                  <a:pt x="685800" y="0"/>
                </a:cubicBezTo>
                <a:cubicBezTo>
                  <a:pt x="949290" y="25629"/>
                  <a:pt x="1192357" y="6696"/>
                  <a:pt x="1371600" y="0"/>
                </a:cubicBezTo>
                <a:cubicBezTo>
                  <a:pt x="1371355" y="6649"/>
                  <a:pt x="1371915" y="11310"/>
                  <a:pt x="1371600" y="18288"/>
                </a:cubicBezTo>
                <a:cubicBezTo>
                  <a:pt x="1107995" y="26464"/>
                  <a:pt x="1033361" y="32942"/>
                  <a:pt x="713232" y="18288"/>
                </a:cubicBezTo>
                <a:cubicBezTo>
                  <a:pt x="393103" y="3634"/>
                  <a:pt x="289343" y="43221"/>
                  <a:pt x="0" y="18288"/>
                </a:cubicBezTo>
                <a:cubicBezTo>
                  <a:pt x="-459" y="11562"/>
                  <a:pt x="-31" y="5093"/>
                  <a:pt x="0" y="0"/>
                </a:cubicBezTo>
                <a:close/>
              </a:path>
              <a:path w="1371600" h="18288" stroke="0" extrusionOk="0">
                <a:moveTo>
                  <a:pt x="0" y="0"/>
                </a:moveTo>
                <a:cubicBezTo>
                  <a:pt x="170249" y="-24099"/>
                  <a:pt x="504634" y="14338"/>
                  <a:pt x="644652" y="0"/>
                </a:cubicBezTo>
                <a:cubicBezTo>
                  <a:pt x="784670" y="-14338"/>
                  <a:pt x="1087773" y="8679"/>
                  <a:pt x="1371600" y="0"/>
                </a:cubicBezTo>
                <a:cubicBezTo>
                  <a:pt x="1372456" y="3662"/>
                  <a:pt x="1371030" y="13946"/>
                  <a:pt x="1371600" y="18288"/>
                </a:cubicBezTo>
                <a:cubicBezTo>
                  <a:pt x="1176823" y="-1409"/>
                  <a:pt x="900830" y="9989"/>
                  <a:pt x="713232" y="18288"/>
                </a:cubicBezTo>
                <a:cubicBezTo>
                  <a:pt x="525634" y="26587"/>
                  <a:pt x="282837" y="5724"/>
                  <a:pt x="0" y="18288"/>
                </a:cubicBezTo>
                <a:cubicBezTo>
                  <a:pt x="367" y="13143"/>
                  <a:pt x="-823" y="584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D137E87-A0F0-E241-945D-EED396DCC07F}"/>
              </a:ext>
            </a:extLst>
          </p:cNvPr>
          <p:cNvSpPr>
            <a:spLocks noGrp="1"/>
          </p:cNvSpPr>
          <p:nvPr>
            <p:ph idx="1"/>
          </p:nvPr>
        </p:nvSpPr>
        <p:spPr>
          <a:xfrm>
            <a:off x="4551192" y="5241868"/>
            <a:ext cx="7524668" cy="1399223"/>
          </a:xfrm>
        </p:spPr>
        <p:txBody>
          <a:bodyPr lIns="90000" anchor="ctr">
            <a:noAutofit/>
          </a:bodyPr>
          <a:lstStyle/>
          <a:p>
            <a:pPr marL="0" indent="0">
              <a:buNone/>
            </a:pPr>
            <a:r>
              <a:rPr lang="en-GB" sz="2000" dirty="0"/>
              <a:t>By the end of this lesson, you should be able to: </a:t>
            </a:r>
          </a:p>
          <a:p>
            <a:r>
              <a:rPr lang="en-GB" sz="2000" dirty="0"/>
              <a:t>Identify the increasing tension in the build up to the June 1967 War  </a:t>
            </a:r>
          </a:p>
          <a:p>
            <a:r>
              <a:rPr lang="en-GB" sz="2000" dirty="0"/>
              <a:t>Describe the events of 1967</a:t>
            </a:r>
          </a:p>
          <a:p>
            <a:r>
              <a:rPr lang="en-GB" sz="2000" dirty="0"/>
              <a:t>Explain the consequences of 1967 for the Palestinians</a:t>
            </a:r>
          </a:p>
          <a:p>
            <a:endParaRPr lang="en-GB" sz="2000" dirty="0"/>
          </a:p>
        </p:txBody>
      </p:sp>
    </p:spTree>
    <p:extLst>
      <p:ext uri="{BB962C8B-B14F-4D97-AF65-F5344CB8AC3E}">
        <p14:creationId xmlns:p14="http://schemas.microsoft.com/office/powerpoint/2010/main" val="41087485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8" name="Rectangle 7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4D8387-A8B0-C44E-93AE-12DE2125ECF8}"/>
              </a:ext>
            </a:extLst>
          </p:cNvPr>
          <p:cNvSpPr>
            <a:spLocks noGrp="1"/>
          </p:cNvSpPr>
          <p:nvPr>
            <p:ph type="title"/>
          </p:nvPr>
        </p:nvSpPr>
        <p:spPr>
          <a:xfrm>
            <a:off x="408474" y="2612592"/>
            <a:ext cx="3933871" cy="1779190"/>
          </a:xfrm>
        </p:spPr>
        <p:txBody>
          <a:bodyPr>
            <a:normAutofit/>
          </a:bodyPr>
          <a:lstStyle/>
          <a:p>
            <a:pPr algn="ctr"/>
            <a:r>
              <a:rPr lang="en-GB" sz="3200" b="1" dirty="0"/>
              <a:t>1973 Yom Kippur War and 1978 Camp David Accords</a:t>
            </a:r>
          </a:p>
        </p:txBody>
      </p:sp>
      <p:sp>
        <p:nvSpPr>
          <p:cNvPr id="8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46D9D512-4058-434B-9C14-0494D07BD7D9}"/>
              </a:ext>
            </a:extLst>
          </p:cNvPr>
          <p:cNvSpPr>
            <a:spLocks noGrp="1"/>
          </p:cNvSpPr>
          <p:nvPr>
            <p:ph idx="1"/>
          </p:nvPr>
        </p:nvSpPr>
        <p:spPr>
          <a:xfrm>
            <a:off x="5101737" y="713232"/>
            <a:ext cx="6629760" cy="5431536"/>
          </a:xfrm>
        </p:spPr>
        <p:txBody>
          <a:bodyPr anchor="ctr">
            <a:noAutofit/>
          </a:bodyPr>
          <a:lstStyle/>
          <a:p>
            <a:r>
              <a:rPr lang="en-GB" sz="1800" dirty="0"/>
              <a:t>After 1967, the tension continued between Israel and Egypt, particularly over the Suez Canal</a:t>
            </a:r>
          </a:p>
          <a:p>
            <a:r>
              <a:rPr lang="en-GB" sz="1800" dirty="0"/>
              <a:t>This was also becoming an arena for Cold War tension: the </a:t>
            </a:r>
            <a:r>
              <a:rPr lang="en-GB" sz="1800" dirty="0">
                <a:solidFill>
                  <a:srgbClr val="C00000"/>
                </a:solidFill>
              </a:rPr>
              <a:t>USSR</a:t>
            </a:r>
            <a:r>
              <a:rPr lang="en-GB" sz="1800" dirty="0"/>
              <a:t> was supporting Egypt and the </a:t>
            </a:r>
            <a:r>
              <a:rPr lang="en-GB" sz="1800" dirty="0">
                <a:solidFill>
                  <a:srgbClr val="C00000"/>
                </a:solidFill>
              </a:rPr>
              <a:t>USA</a:t>
            </a:r>
            <a:r>
              <a:rPr lang="en-GB" sz="1800" dirty="0"/>
              <a:t> was supporting Israel</a:t>
            </a:r>
          </a:p>
          <a:p>
            <a:r>
              <a:rPr lang="en-GB" sz="1800" dirty="0"/>
              <a:t>In 1970, Gamal Abdel Nasser died and was replaced by Anwar Sadat as President of Egypt</a:t>
            </a:r>
          </a:p>
          <a:p>
            <a:r>
              <a:rPr lang="en-GB" sz="1800" dirty="0"/>
              <a:t>On </a:t>
            </a:r>
            <a:r>
              <a:rPr lang="en-GB" sz="1800" b="1" dirty="0"/>
              <a:t>Yom Kippur </a:t>
            </a:r>
            <a:r>
              <a:rPr lang="en-GB" sz="1800" dirty="0"/>
              <a:t>(the holiest day of the year in Judaism), 6</a:t>
            </a:r>
            <a:r>
              <a:rPr lang="en-GB" sz="1800" baseline="30000" dirty="0"/>
              <a:t>th</a:t>
            </a:r>
            <a:r>
              <a:rPr lang="en-GB" sz="1800" dirty="0"/>
              <a:t> October </a:t>
            </a:r>
            <a:r>
              <a:rPr lang="en-GB" sz="1800" b="1" dirty="0"/>
              <a:t>1973</a:t>
            </a:r>
            <a:r>
              <a:rPr lang="en-GB" sz="1800" dirty="0"/>
              <a:t>, </a:t>
            </a:r>
            <a:r>
              <a:rPr lang="en-GB" sz="1800" b="1" dirty="0"/>
              <a:t>Egypt and Syria attacked Israel</a:t>
            </a:r>
          </a:p>
          <a:p>
            <a:r>
              <a:rPr lang="en-GB" sz="1800" dirty="0"/>
              <a:t>Israel was not prepared for this attack, and at first Egypt and Syria had the upper hand in reclaiming the Israeli-occupied Golan Heights in the north and the Sinai Peninsula in the south</a:t>
            </a:r>
          </a:p>
          <a:p>
            <a:r>
              <a:rPr lang="en-GB" sz="1800" dirty="0"/>
              <a:t>But Israel soon mobilised its troops, managed to reclaim control of the land it had occupied in 1967, and kept pushing further</a:t>
            </a:r>
          </a:p>
          <a:p>
            <a:r>
              <a:rPr lang="en-GB" sz="1800" dirty="0"/>
              <a:t>Pressure from the </a:t>
            </a:r>
            <a:r>
              <a:rPr lang="en-GB" sz="1800" dirty="0">
                <a:solidFill>
                  <a:srgbClr val="C00000"/>
                </a:solidFill>
              </a:rPr>
              <a:t>USA</a:t>
            </a:r>
            <a:r>
              <a:rPr lang="en-GB" sz="1800" dirty="0"/>
              <a:t> convinced Israel to agree to a </a:t>
            </a:r>
            <a:r>
              <a:rPr lang="en-GB" sz="1800" b="1" dirty="0"/>
              <a:t>ceasefire</a:t>
            </a:r>
            <a:r>
              <a:rPr lang="en-GB" sz="1800" dirty="0"/>
              <a:t> on 25</a:t>
            </a:r>
            <a:r>
              <a:rPr lang="en-GB" sz="1800" baseline="30000" dirty="0"/>
              <a:t>th</a:t>
            </a:r>
            <a:r>
              <a:rPr lang="en-GB" sz="1800" dirty="0"/>
              <a:t> October</a:t>
            </a:r>
          </a:p>
          <a:p>
            <a:r>
              <a:rPr lang="en-GB" sz="1800" i="1" dirty="0"/>
              <a:t>1978 Camp David Accords </a:t>
            </a:r>
            <a:r>
              <a:rPr lang="en-GB" sz="1800" dirty="0">
                <a:sym typeface="Wingdings" pitchFamily="2" charset="2"/>
              </a:rPr>
              <a:t> </a:t>
            </a:r>
            <a:r>
              <a:rPr lang="en-GB" sz="1800" dirty="0">
                <a:latin typeface="Calibri" panose="020F0502020204030204" pitchFamily="34" charset="0"/>
                <a:cs typeface="Calibri" panose="020F0502020204030204" pitchFamily="34" charset="0"/>
              </a:rPr>
              <a:t>agreements between </a:t>
            </a:r>
            <a:r>
              <a:rPr lang="en-GB" sz="1800" b="1" dirty="0">
                <a:latin typeface="Calibri" panose="020F0502020204030204" pitchFamily="34" charset="0"/>
                <a:cs typeface="Calibri" panose="020F0502020204030204" pitchFamily="34" charset="0"/>
              </a:rPr>
              <a:t>Israel and Egypt </a:t>
            </a:r>
            <a:r>
              <a:rPr lang="en-GB" sz="1800" dirty="0">
                <a:latin typeface="Calibri" panose="020F0502020204030204" pitchFamily="34" charset="0"/>
                <a:cs typeface="Calibri" panose="020F0502020204030204" pitchFamily="34" charset="0"/>
              </a:rPr>
              <a:t>about </a:t>
            </a:r>
            <a:r>
              <a:rPr lang="en-GB" sz="1800" b="1" dirty="0">
                <a:latin typeface="Calibri" panose="020F0502020204030204" pitchFamily="34" charset="0"/>
                <a:cs typeface="Calibri" panose="020F0502020204030204" pitchFamily="34" charset="0"/>
              </a:rPr>
              <a:t>Israel and Palestine</a:t>
            </a:r>
            <a:r>
              <a:rPr lang="en-GB" sz="1800" dirty="0">
                <a:latin typeface="Calibri" panose="020F0502020204030204" pitchFamily="34" charset="0"/>
                <a:cs typeface="Calibri" panose="020F0502020204030204" pitchFamily="34" charset="0"/>
              </a:rPr>
              <a:t>. We’ll return to this in a future lesson</a:t>
            </a:r>
          </a:p>
        </p:txBody>
      </p:sp>
      <p:sp>
        <p:nvSpPr>
          <p:cNvPr id="15" name="Rectangle 2">
            <a:extLst>
              <a:ext uri="{FF2B5EF4-FFF2-40B4-BE49-F238E27FC236}">
                <a16:creationId xmlns:a16="http://schemas.microsoft.com/office/drawing/2014/main" id="{31282C55-6AD4-D747-89FF-CF8ABA1FAA61}"/>
              </a:ext>
            </a:extLst>
          </p:cNvPr>
          <p:cNvSpPr>
            <a:spLocks noChangeArrowheads="1"/>
          </p:cNvSpPr>
          <p:nvPr/>
        </p:nvSpPr>
        <p:spPr bwMode="auto">
          <a:xfrm>
            <a:off x="7020239" y="5224655"/>
            <a:ext cx="449237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pic>
        <p:nvPicPr>
          <p:cNvPr id="1026" name="Picture 2" descr="Camp David Accords - HISTORY">
            <a:extLst>
              <a:ext uri="{FF2B5EF4-FFF2-40B4-BE49-F238E27FC236}">
                <a16:creationId xmlns:a16="http://schemas.microsoft.com/office/drawing/2014/main" id="{FA720B43-C3C1-BB47-8715-318FC36CDD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9839" y="4488706"/>
            <a:ext cx="3053557" cy="17176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Yom Kippur War - HISTORY">
            <a:extLst>
              <a:ext uri="{FF2B5EF4-FFF2-40B4-BE49-F238E27FC236}">
                <a16:creationId xmlns:a16="http://schemas.microsoft.com/office/drawing/2014/main" id="{2530D21C-2596-8140-BABD-E218C9BDAB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6660" y="550843"/>
            <a:ext cx="2874400" cy="1914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12866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0C86F3-8AAE-F244-9645-E9397AFF0C7F}"/>
              </a:ext>
            </a:extLst>
          </p:cNvPr>
          <p:cNvSpPr>
            <a:spLocks noGrp="1"/>
          </p:cNvSpPr>
          <p:nvPr>
            <p:ph type="title"/>
          </p:nvPr>
        </p:nvSpPr>
        <p:spPr>
          <a:xfrm>
            <a:off x="5297593" y="266191"/>
            <a:ext cx="6251110" cy="1783080"/>
          </a:xfrm>
        </p:spPr>
        <p:txBody>
          <a:bodyPr anchor="b">
            <a:normAutofit/>
          </a:bodyPr>
          <a:lstStyle/>
          <a:p>
            <a:r>
              <a:rPr lang="en-GB" sz="5400" dirty="0"/>
              <a:t>Homework</a:t>
            </a:r>
          </a:p>
        </p:txBody>
      </p:sp>
      <p:pic>
        <p:nvPicPr>
          <p:cNvPr id="5" name="Picture 4" descr="Neat empty education desk">
            <a:extLst>
              <a:ext uri="{FF2B5EF4-FFF2-40B4-BE49-F238E27FC236}">
                <a16:creationId xmlns:a16="http://schemas.microsoft.com/office/drawing/2014/main" id="{1F872821-4423-46CD-9BBA-F8B6CA897642}"/>
              </a:ext>
            </a:extLst>
          </p:cNvPr>
          <p:cNvPicPr>
            <a:picLocks noChangeAspect="1"/>
          </p:cNvPicPr>
          <p:nvPr/>
        </p:nvPicPr>
        <p:blipFill rotWithShape="1">
          <a:blip r:embed="rId2"/>
          <a:srcRect l="29761" r="24908"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3365D7A-0981-3643-875C-2F3F675AA75F}"/>
              </a:ext>
            </a:extLst>
          </p:cNvPr>
          <p:cNvSpPr>
            <a:spLocks noGrp="1"/>
          </p:cNvSpPr>
          <p:nvPr>
            <p:ph idx="1"/>
          </p:nvPr>
        </p:nvSpPr>
        <p:spPr>
          <a:xfrm>
            <a:off x="5297762" y="2883685"/>
            <a:ext cx="6251110" cy="3483864"/>
          </a:xfrm>
        </p:spPr>
        <p:txBody>
          <a:bodyPr>
            <a:normAutofit/>
          </a:bodyPr>
          <a:lstStyle/>
          <a:p>
            <a:pPr marL="0" indent="0">
              <a:buNone/>
            </a:pPr>
            <a:r>
              <a:rPr lang="en-GB" dirty="0"/>
              <a:t>Using what you have learnt today, write an answer to this exam-style question:</a:t>
            </a:r>
          </a:p>
          <a:p>
            <a:pPr marL="0" indent="0">
              <a:buNone/>
            </a:pPr>
            <a:endParaRPr lang="en-GB" sz="2400" dirty="0"/>
          </a:p>
          <a:p>
            <a:pPr marL="0" indent="0" algn="ctr">
              <a:buNone/>
            </a:pPr>
            <a:r>
              <a:rPr lang="en-GB" sz="3200" dirty="0">
                <a:solidFill>
                  <a:schemeClr val="accent2"/>
                </a:solidFill>
              </a:rPr>
              <a:t>Explain </a:t>
            </a:r>
            <a:r>
              <a:rPr lang="en-GB" sz="3200" b="1" dirty="0">
                <a:solidFill>
                  <a:schemeClr val="accent2"/>
                </a:solidFill>
              </a:rPr>
              <a:t>two</a:t>
            </a:r>
            <a:r>
              <a:rPr lang="en-GB" sz="3200" dirty="0">
                <a:solidFill>
                  <a:schemeClr val="accent2"/>
                </a:solidFill>
              </a:rPr>
              <a:t> consequences of the June 1967 War [8 marks]</a:t>
            </a:r>
          </a:p>
          <a:p>
            <a:pPr marL="0" indent="0">
              <a:buNone/>
            </a:pPr>
            <a:endParaRPr lang="en-GB" sz="2200" dirty="0"/>
          </a:p>
        </p:txBody>
      </p:sp>
    </p:spTree>
    <p:extLst>
      <p:ext uri="{BB962C8B-B14F-4D97-AF65-F5344CB8AC3E}">
        <p14:creationId xmlns:p14="http://schemas.microsoft.com/office/powerpoint/2010/main" val="42412560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2">
            <a:extLst>
              <a:ext uri="{FF2B5EF4-FFF2-40B4-BE49-F238E27FC236}">
                <a16:creationId xmlns:a16="http://schemas.microsoft.com/office/drawing/2014/main" id="{31282C55-6AD4-D747-89FF-CF8ABA1FAA61}"/>
              </a:ext>
            </a:extLst>
          </p:cNvPr>
          <p:cNvSpPr>
            <a:spLocks noChangeArrowheads="1"/>
          </p:cNvSpPr>
          <p:nvPr/>
        </p:nvSpPr>
        <p:spPr bwMode="auto">
          <a:xfrm>
            <a:off x="7020239" y="5224655"/>
            <a:ext cx="449237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3" name="Rectangle 2">
            <a:extLst>
              <a:ext uri="{FF2B5EF4-FFF2-40B4-BE49-F238E27FC236}">
                <a16:creationId xmlns:a16="http://schemas.microsoft.com/office/drawing/2014/main" id="{DEEC0BB6-57E3-4647-9A5B-98AC6C7DE42D}"/>
              </a:ext>
            </a:extLst>
          </p:cNvPr>
          <p:cNvSpPr/>
          <p:nvPr/>
        </p:nvSpPr>
        <p:spPr>
          <a:xfrm>
            <a:off x="572493" y="348369"/>
            <a:ext cx="10814608" cy="1200329"/>
          </a:xfrm>
          <a:prstGeom prst="rect">
            <a:avLst/>
          </a:prstGeom>
        </p:spPr>
        <p:txBody>
          <a:bodyPr wrap="square">
            <a:spAutoFit/>
          </a:bodyPr>
          <a:lstStyle/>
          <a:p>
            <a:pPr algn="ctr"/>
            <a:r>
              <a:rPr lang="en-GB" sz="2400" u="sng" dirty="0">
                <a:solidFill>
                  <a:schemeClr val="accent2"/>
                </a:solidFill>
              </a:rPr>
              <a:t>Plenary:</a:t>
            </a:r>
          </a:p>
          <a:p>
            <a:pPr algn="ctr"/>
            <a:r>
              <a:rPr lang="en-GB" sz="2400" dirty="0">
                <a:solidFill>
                  <a:schemeClr val="accent2"/>
                </a:solidFill>
              </a:rPr>
              <a:t>Answer this question with someone you haven’t yet worked with today, using the vocabulary provided</a:t>
            </a:r>
          </a:p>
        </p:txBody>
      </p:sp>
      <p:sp>
        <p:nvSpPr>
          <p:cNvPr id="5" name="Rectangle 4">
            <a:extLst>
              <a:ext uri="{FF2B5EF4-FFF2-40B4-BE49-F238E27FC236}">
                <a16:creationId xmlns:a16="http://schemas.microsoft.com/office/drawing/2014/main" id="{90BFD31A-1BA0-6643-B2C5-BE0FB9A0B985}"/>
              </a:ext>
            </a:extLst>
          </p:cNvPr>
          <p:cNvSpPr/>
          <p:nvPr/>
        </p:nvSpPr>
        <p:spPr>
          <a:xfrm>
            <a:off x="1805498" y="1948480"/>
            <a:ext cx="8872942" cy="923330"/>
          </a:xfrm>
          <a:prstGeom prst="rect">
            <a:avLst/>
          </a:prstGeom>
          <a:noFill/>
          <a:ln>
            <a:solidFill>
              <a:schemeClr val="accent2"/>
            </a:solidFill>
          </a:ln>
        </p:spPr>
        <p:txBody>
          <a:bodyPr wrap="none" lIns="91440" tIns="45720" rIns="91440" bIns="45720">
            <a:spAutoFit/>
          </a:bodyPr>
          <a:lstStyle/>
          <a:p>
            <a:pPr algn="ctr"/>
            <a:r>
              <a:rPr lang="en-GB" sz="5400" b="1" cap="none" spc="0" dirty="0">
                <a:ln w="22225">
                  <a:solidFill>
                    <a:schemeClr val="accent2"/>
                  </a:solidFill>
                  <a:prstDash val="solid"/>
                </a:ln>
                <a:solidFill>
                  <a:schemeClr val="accent2">
                    <a:lumMod val="40000"/>
                    <a:lumOff val="60000"/>
                  </a:schemeClr>
                </a:solidFill>
                <a:effectLst/>
              </a:rPr>
              <a:t>What happened in June 1967?</a:t>
            </a:r>
          </a:p>
        </p:txBody>
      </p:sp>
      <p:sp>
        <p:nvSpPr>
          <p:cNvPr id="6" name="Rectangle 5">
            <a:extLst>
              <a:ext uri="{FF2B5EF4-FFF2-40B4-BE49-F238E27FC236}">
                <a16:creationId xmlns:a16="http://schemas.microsoft.com/office/drawing/2014/main" id="{439E937C-62AD-4241-BB2D-A7144D3A4441}"/>
              </a:ext>
            </a:extLst>
          </p:cNvPr>
          <p:cNvSpPr/>
          <p:nvPr/>
        </p:nvSpPr>
        <p:spPr>
          <a:xfrm rot="888587">
            <a:off x="273110" y="3209378"/>
            <a:ext cx="2565189" cy="707886"/>
          </a:xfrm>
          <a:prstGeom prst="rect">
            <a:avLst/>
          </a:prstGeom>
          <a:noFill/>
        </p:spPr>
        <p:txBody>
          <a:bodyPr wrap="none" lIns="91440" tIns="45720" rIns="91440" bIns="45720">
            <a:spAutoFit/>
          </a:bodyPr>
          <a:lstStyle/>
          <a:p>
            <a:pPr algn="ctr"/>
            <a:r>
              <a:rPr lang="en-GB" sz="4000" b="0" cap="none" spc="0" dirty="0">
                <a:ln w="0"/>
                <a:solidFill>
                  <a:schemeClr val="accent1"/>
                </a:solidFill>
                <a:effectLst>
                  <a:outerShdw blurRad="38100" dist="25400" dir="5400000" algn="ctr" rotWithShape="0">
                    <a:srgbClr val="6E747A">
                      <a:alpha val="43000"/>
                    </a:srgbClr>
                  </a:outerShdw>
                </a:effectLst>
              </a:rPr>
              <a:t>Occupation</a:t>
            </a:r>
          </a:p>
        </p:txBody>
      </p:sp>
      <p:sp>
        <p:nvSpPr>
          <p:cNvPr id="8" name="Rectangle 7">
            <a:extLst>
              <a:ext uri="{FF2B5EF4-FFF2-40B4-BE49-F238E27FC236}">
                <a16:creationId xmlns:a16="http://schemas.microsoft.com/office/drawing/2014/main" id="{2DF74E67-4420-D940-BBB5-25253223867F}"/>
              </a:ext>
            </a:extLst>
          </p:cNvPr>
          <p:cNvSpPr/>
          <p:nvPr/>
        </p:nvSpPr>
        <p:spPr>
          <a:xfrm rot="21068117">
            <a:off x="181506" y="4529930"/>
            <a:ext cx="3164713" cy="707886"/>
          </a:xfrm>
          <a:prstGeom prst="rect">
            <a:avLst/>
          </a:prstGeom>
          <a:noFill/>
        </p:spPr>
        <p:txBody>
          <a:bodyPr wrap="none" lIns="91440" tIns="45720" rIns="91440" bIns="45720">
            <a:spAutoFit/>
          </a:bodyPr>
          <a:lstStyle/>
          <a:p>
            <a:pPr algn="ctr"/>
            <a:r>
              <a:rPr lang="en-GB"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Golan Heights</a:t>
            </a:r>
          </a:p>
        </p:txBody>
      </p:sp>
      <p:sp>
        <p:nvSpPr>
          <p:cNvPr id="9" name="Rectangle 8">
            <a:extLst>
              <a:ext uri="{FF2B5EF4-FFF2-40B4-BE49-F238E27FC236}">
                <a16:creationId xmlns:a16="http://schemas.microsoft.com/office/drawing/2014/main" id="{5B4021EE-2B1C-3745-97CA-27F2EC8A9D21}"/>
              </a:ext>
            </a:extLst>
          </p:cNvPr>
          <p:cNvSpPr/>
          <p:nvPr/>
        </p:nvSpPr>
        <p:spPr>
          <a:xfrm rot="20359766">
            <a:off x="8449209" y="4170672"/>
            <a:ext cx="3385606" cy="70788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GB" sz="4000" b="1" cap="none" spc="0" dirty="0">
                <a:ln/>
                <a:solidFill>
                  <a:schemeClr val="accent4"/>
                </a:solidFill>
                <a:effectLst/>
              </a:rPr>
              <a:t>Sinai Peninsula</a:t>
            </a:r>
          </a:p>
        </p:txBody>
      </p:sp>
      <p:sp>
        <p:nvSpPr>
          <p:cNvPr id="10" name="Rectangle 9">
            <a:extLst>
              <a:ext uri="{FF2B5EF4-FFF2-40B4-BE49-F238E27FC236}">
                <a16:creationId xmlns:a16="http://schemas.microsoft.com/office/drawing/2014/main" id="{1460A65C-F6BE-AD4A-9C27-0F3B53B61558}"/>
              </a:ext>
            </a:extLst>
          </p:cNvPr>
          <p:cNvSpPr/>
          <p:nvPr/>
        </p:nvSpPr>
        <p:spPr>
          <a:xfrm rot="524122">
            <a:off x="6539036" y="5638966"/>
            <a:ext cx="1435073" cy="707886"/>
          </a:xfrm>
          <a:prstGeom prst="rect">
            <a:avLst/>
          </a:prstGeom>
          <a:noFill/>
        </p:spPr>
        <p:txBody>
          <a:bodyPr wrap="none" lIns="91440" tIns="45720" rIns="91440" bIns="45720">
            <a:spAutoFit/>
          </a:bodyPr>
          <a:lstStyle/>
          <a:p>
            <a:pPr algn="ctr"/>
            <a:r>
              <a:rPr lang="en-GB" sz="4000" b="0"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Naksa</a:t>
            </a:r>
            <a:endParaRPr lang="en-GB" sz="4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11" name="Rectangle 10">
            <a:extLst>
              <a:ext uri="{FF2B5EF4-FFF2-40B4-BE49-F238E27FC236}">
                <a16:creationId xmlns:a16="http://schemas.microsoft.com/office/drawing/2014/main" id="{D193497D-4E31-144A-A4AA-41A396E8A555}"/>
              </a:ext>
            </a:extLst>
          </p:cNvPr>
          <p:cNvSpPr/>
          <p:nvPr/>
        </p:nvSpPr>
        <p:spPr>
          <a:xfrm rot="21006269">
            <a:off x="4579612" y="4500088"/>
            <a:ext cx="2502608" cy="707886"/>
          </a:xfrm>
          <a:prstGeom prst="rect">
            <a:avLst/>
          </a:prstGeom>
          <a:noFill/>
        </p:spPr>
        <p:txBody>
          <a:bodyPr wrap="none" lIns="91440" tIns="45720" rIns="91440" bIns="45720">
            <a:spAutoFit/>
          </a:bodyPr>
          <a:lstStyle/>
          <a:p>
            <a:pPr algn="ctr"/>
            <a:r>
              <a:rPr lang="en-GB" sz="4000" b="1" cap="none" spc="50" dirty="0">
                <a:ln w="0"/>
                <a:solidFill>
                  <a:schemeClr val="bg2"/>
                </a:solidFill>
                <a:effectLst>
                  <a:innerShdw blurRad="63500" dist="50800" dir="13500000">
                    <a:srgbClr val="000000">
                      <a:alpha val="50000"/>
                    </a:srgbClr>
                  </a:innerShdw>
                </a:effectLst>
              </a:rPr>
              <a:t>West Bank</a:t>
            </a:r>
          </a:p>
        </p:txBody>
      </p:sp>
      <p:sp>
        <p:nvSpPr>
          <p:cNvPr id="12" name="Rectangle 11">
            <a:extLst>
              <a:ext uri="{FF2B5EF4-FFF2-40B4-BE49-F238E27FC236}">
                <a16:creationId xmlns:a16="http://schemas.microsoft.com/office/drawing/2014/main" id="{A9CD61B4-7EBE-4045-A4FD-9F641CD5A242}"/>
              </a:ext>
            </a:extLst>
          </p:cNvPr>
          <p:cNvSpPr/>
          <p:nvPr/>
        </p:nvSpPr>
        <p:spPr>
          <a:xfrm rot="609715">
            <a:off x="1586572" y="5781835"/>
            <a:ext cx="3320461" cy="707886"/>
          </a:xfrm>
          <a:prstGeom prst="rect">
            <a:avLst/>
          </a:prstGeom>
          <a:noFill/>
        </p:spPr>
        <p:txBody>
          <a:bodyPr wrap="none" lIns="91440" tIns="45720" rIns="91440" bIns="45720">
            <a:spAutoFit/>
          </a:bodyPr>
          <a:lstStyle/>
          <a:p>
            <a:pPr algn="ctr"/>
            <a:r>
              <a:rPr lang="en-GB" sz="4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East Jerusalem</a:t>
            </a:r>
          </a:p>
        </p:txBody>
      </p:sp>
      <p:sp>
        <p:nvSpPr>
          <p:cNvPr id="21" name="Rectangle 20">
            <a:extLst>
              <a:ext uri="{FF2B5EF4-FFF2-40B4-BE49-F238E27FC236}">
                <a16:creationId xmlns:a16="http://schemas.microsoft.com/office/drawing/2014/main" id="{8BB14439-1AAB-1349-99F7-16E33FE508E1}"/>
              </a:ext>
            </a:extLst>
          </p:cNvPr>
          <p:cNvSpPr/>
          <p:nvPr/>
        </p:nvSpPr>
        <p:spPr>
          <a:xfrm rot="1115453">
            <a:off x="9748042" y="5659157"/>
            <a:ext cx="1920719" cy="707886"/>
          </a:xfrm>
          <a:prstGeom prst="rect">
            <a:avLst/>
          </a:prstGeom>
          <a:noFill/>
        </p:spPr>
        <p:txBody>
          <a:bodyPr wrap="none" lIns="91440" tIns="45720" rIns="91440" bIns="45720">
            <a:spAutoFit/>
          </a:bodyPr>
          <a:lstStyle/>
          <a:p>
            <a:pPr algn="ctr"/>
            <a:r>
              <a:rPr lang="en-GB" sz="4000" b="1" cap="none" spc="50" dirty="0">
                <a:ln w="0"/>
                <a:solidFill>
                  <a:schemeClr val="bg2"/>
                </a:solidFill>
                <a:effectLst>
                  <a:innerShdw blurRad="63500" dist="50800" dir="13500000">
                    <a:srgbClr val="000000">
                      <a:alpha val="50000"/>
                    </a:srgbClr>
                  </a:innerShdw>
                </a:effectLst>
              </a:rPr>
              <a:t>300,000</a:t>
            </a:r>
          </a:p>
        </p:txBody>
      </p:sp>
      <p:sp>
        <p:nvSpPr>
          <p:cNvPr id="22" name="Rectangle 21">
            <a:extLst>
              <a:ext uri="{FF2B5EF4-FFF2-40B4-BE49-F238E27FC236}">
                <a16:creationId xmlns:a16="http://schemas.microsoft.com/office/drawing/2014/main" id="{172FF2D5-8262-FF40-8E87-8A59F25358E0}"/>
              </a:ext>
            </a:extLst>
          </p:cNvPr>
          <p:cNvSpPr/>
          <p:nvPr/>
        </p:nvSpPr>
        <p:spPr>
          <a:xfrm rot="244247">
            <a:off x="3650695" y="3224535"/>
            <a:ext cx="3287951" cy="70788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GB" sz="4000" b="1" cap="none" spc="0" dirty="0">
                <a:ln/>
                <a:solidFill>
                  <a:schemeClr val="accent4"/>
                </a:solidFill>
                <a:effectLst/>
              </a:rPr>
              <a:t>Straits of Tiran</a:t>
            </a:r>
          </a:p>
        </p:txBody>
      </p:sp>
      <p:sp>
        <p:nvSpPr>
          <p:cNvPr id="23" name="Rectangle 22">
            <a:extLst>
              <a:ext uri="{FF2B5EF4-FFF2-40B4-BE49-F238E27FC236}">
                <a16:creationId xmlns:a16="http://schemas.microsoft.com/office/drawing/2014/main" id="{E4AC6542-469F-B947-BAE1-57F4A837FED7}"/>
              </a:ext>
            </a:extLst>
          </p:cNvPr>
          <p:cNvSpPr/>
          <p:nvPr/>
        </p:nvSpPr>
        <p:spPr>
          <a:xfrm rot="534378">
            <a:off x="7543914" y="3180729"/>
            <a:ext cx="2117118" cy="707886"/>
          </a:xfrm>
          <a:prstGeom prst="rect">
            <a:avLst/>
          </a:prstGeom>
          <a:noFill/>
        </p:spPr>
        <p:txBody>
          <a:bodyPr wrap="none" lIns="91440" tIns="45720" rIns="91440" bIns="45720">
            <a:spAutoFit/>
          </a:bodyPr>
          <a:lstStyle/>
          <a:p>
            <a:pPr algn="ctr"/>
            <a:r>
              <a:rPr lang="en-GB"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Refugees</a:t>
            </a:r>
          </a:p>
        </p:txBody>
      </p:sp>
    </p:spTree>
    <p:extLst>
      <p:ext uri="{BB962C8B-B14F-4D97-AF65-F5344CB8AC3E}">
        <p14:creationId xmlns:p14="http://schemas.microsoft.com/office/powerpoint/2010/main" val="3542501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394842B0-684D-44CC-B4BC-D13331CFD2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ketch line">
            <a:extLst>
              <a:ext uri="{FF2B5EF4-FFF2-40B4-BE49-F238E27FC236}">
                <a16:creationId xmlns:a16="http://schemas.microsoft.com/office/drawing/2014/main" id="{4C2A3DC3-F495-4B99-9FF3-3FB30D632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C902110-5A30-1F46-B6AC-85A913459FEC}"/>
              </a:ext>
            </a:extLst>
          </p:cNvPr>
          <p:cNvSpPr>
            <a:spLocks noGrp="1"/>
          </p:cNvSpPr>
          <p:nvPr>
            <p:ph idx="1"/>
          </p:nvPr>
        </p:nvSpPr>
        <p:spPr>
          <a:xfrm>
            <a:off x="640080" y="2882289"/>
            <a:ext cx="6894576" cy="3483864"/>
          </a:xfrm>
        </p:spPr>
        <p:txBody>
          <a:bodyPr>
            <a:normAutofit/>
          </a:bodyPr>
          <a:lstStyle/>
          <a:p>
            <a:pPr marL="0" indent="0">
              <a:buNone/>
            </a:pPr>
            <a:r>
              <a:rPr lang="en-GB" dirty="0"/>
              <a:t>1) Who controlled the following areas:</a:t>
            </a:r>
          </a:p>
          <a:p>
            <a:pPr marL="971550" lvl="1" indent="-514350">
              <a:buFont typeface="+mj-lt"/>
              <a:buAutoNum type="alphaLcParenR"/>
            </a:pPr>
            <a:r>
              <a:rPr lang="en-GB" sz="2800" dirty="0"/>
              <a:t>The new state of Israel</a:t>
            </a:r>
          </a:p>
          <a:p>
            <a:pPr marL="971550" lvl="1" indent="-514350">
              <a:buFont typeface="+mj-lt"/>
              <a:buAutoNum type="alphaLcParenR"/>
            </a:pPr>
            <a:r>
              <a:rPr lang="en-GB" sz="2800" dirty="0"/>
              <a:t>The West Bank</a:t>
            </a:r>
          </a:p>
          <a:p>
            <a:pPr marL="971550" lvl="1" indent="-514350">
              <a:buFont typeface="+mj-lt"/>
              <a:buAutoNum type="alphaLcParenR"/>
            </a:pPr>
            <a:r>
              <a:rPr lang="en-GB" sz="2800" dirty="0"/>
              <a:t>Gaza</a:t>
            </a:r>
          </a:p>
          <a:p>
            <a:pPr marL="457200" lvl="1" indent="0">
              <a:buNone/>
            </a:pPr>
            <a:endParaRPr lang="en-GB" sz="2800" dirty="0"/>
          </a:p>
          <a:p>
            <a:pPr marL="0" indent="0">
              <a:buNone/>
            </a:pPr>
            <a:r>
              <a:rPr lang="en-GB" dirty="0"/>
              <a:t>2) Where did the Palestinians now live?</a:t>
            </a:r>
          </a:p>
        </p:txBody>
      </p:sp>
      <p:pic>
        <p:nvPicPr>
          <p:cNvPr id="20" name="Picture 2" descr="BBC News | In Depth | World | Israel and the Palestinians">
            <a:extLst>
              <a:ext uri="{FF2B5EF4-FFF2-40B4-BE49-F238E27FC236}">
                <a16:creationId xmlns:a16="http://schemas.microsoft.com/office/drawing/2014/main" id="{C43FCD46-BF2C-8C4D-A3E1-C84A8402F6DB}"/>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r="3426" b="-3"/>
          <a:stretch/>
        </p:blipFill>
        <p:spPr bwMode="auto">
          <a:xfrm>
            <a:off x="8156454" y="-7"/>
            <a:ext cx="4035547" cy="4178808"/>
          </a:xfrm>
          <a:custGeom>
            <a:avLst/>
            <a:gdLst/>
            <a:ahLst/>
            <a:cxnLst/>
            <a:rect l="l" t="t" r="r" b="b"/>
            <a:pathLst>
              <a:path w="4035547" h="4178808">
                <a:moveTo>
                  <a:pt x="14988" y="0"/>
                </a:moveTo>
                <a:lnTo>
                  <a:pt x="4035547" y="0"/>
                </a:lnTo>
                <a:lnTo>
                  <a:pt x="4035547" y="4161794"/>
                </a:lnTo>
                <a:lnTo>
                  <a:pt x="3918602" y="4164199"/>
                </a:lnTo>
                <a:cubicBezTo>
                  <a:pt x="3673497" y="4178956"/>
                  <a:pt x="3428120" y="4172295"/>
                  <a:pt x="3183014" y="4175560"/>
                </a:cubicBezTo>
                <a:cubicBezTo>
                  <a:pt x="2855121" y="4180001"/>
                  <a:pt x="2527499" y="4168639"/>
                  <a:pt x="2199742" y="4167595"/>
                </a:cubicBezTo>
                <a:cubicBezTo>
                  <a:pt x="2132562" y="4167334"/>
                  <a:pt x="2065110" y="4170729"/>
                  <a:pt x="1998202" y="4175952"/>
                </a:cubicBezTo>
                <a:cubicBezTo>
                  <a:pt x="1905507" y="4183005"/>
                  <a:pt x="1814033" y="4174124"/>
                  <a:pt x="1722153" y="4165766"/>
                </a:cubicBezTo>
                <a:cubicBezTo>
                  <a:pt x="1611407" y="4155711"/>
                  <a:pt x="1500933" y="4164591"/>
                  <a:pt x="1390867" y="4176214"/>
                </a:cubicBezTo>
                <a:lnTo>
                  <a:pt x="1348076" y="4178808"/>
                </a:lnTo>
                <a:lnTo>
                  <a:pt x="597587" y="4178808"/>
                </a:lnTo>
                <a:lnTo>
                  <a:pt x="507890" y="4175773"/>
                </a:lnTo>
                <a:cubicBezTo>
                  <a:pt x="403218" y="4174810"/>
                  <a:pt x="298546" y="4175691"/>
                  <a:pt x="193840" y="4176214"/>
                </a:cubicBezTo>
                <a:lnTo>
                  <a:pt x="2757" y="4175742"/>
                </a:lnTo>
                <a:lnTo>
                  <a:pt x="2810" y="4034870"/>
                </a:lnTo>
                <a:cubicBezTo>
                  <a:pt x="5629" y="3979851"/>
                  <a:pt x="10539" y="3924896"/>
                  <a:pt x="15416" y="3870068"/>
                </a:cubicBezTo>
                <a:cubicBezTo>
                  <a:pt x="23018" y="3799731"/>
                  <a:pt x="25045" y="3728899"/>
                  <a:pt x="21498" y="3658244"/>
                </a:cubicBezTo>
                <a:cubicBezTo>
                  <a:pt x="17063" y="3602147"/>
                  <a:pt x="10095" y="3546050"/>
                  <a:pt x="8828" y="3489953"/>
                </a:cubicBezTo>
                <a:cubicBezTo>
                  <a:pt x="6548" y="3389688"/>
                  <a:pt x="7434" y="3289424"/>
                  <a:pt x="13262" y="3189160"/>
                </a:cubicBezTo>
                <a:cubicBezTo>
                  <a:pt x="16176" y="3138901"/>
                  <a:pt x="20864" y="3089150"/>
                  <a:pt x="22891" y="3038510"/>
                </a:cubicBezTo>
                <a:cubicBezTo>
                  <a:pt x="24918" y="2987870"/>
                  <a:pt x="28973" y="2936723"/>
                  <a:pt x="17444" y="2887098"/>
                </a:cubicBezTo>
                <a:cubicBezTo>
                  <a:pt x="-2068" y="2802699"/>
                  <a:pt x="12249" y="2718680"/>
                  <a:pt x="16430" y="2634534"/>
                </a:cubicBezTo>
                <a:cubicBezTo>
                  <a:pt x="18964" y="2582244"/>
                  <a:pt x="34168" y="2528685"/>
                  <a:pt x="20738" y="2477919"/>
                </a:cubicBezTo>
                <a:cubicBezTo>
                  <a:pt x="-421" y="2398342"/>
                  <a:pt x="13389" y="2320415"/>
                  <a:pt x="20738" y="2242107"/>
                </a:cubicBezTo>
                <a:cubicBezTo>
                  <a:pt x="29213" y="2168001"/>
                  <a:pt x="27718" y="2093082"/>
                  <a:pt x="16303" y="2019369"/>
                </a:cubicBezTo>
                <a:cubicBezTo>
                  <a:pt x="1986" y="1946239"/>
                  <a:pt x="1986" y="1871028"/>
                  <a:pt x="16303" y="1797899"/>
                </a:cubicBezTo>
                <a:cubicBezTo>
                  <a:pt x="28162" y="1737537"/>
                  <a:pt x="29530" y="1675589"/>
                  <a:pt x="20357" y="1614758"/>
                </a:cubicBezTo>
                <a:cubicBezTo>
                  <a:pt x="14149" y="1571226"/>
                  <a:pt x="3000" y="1527947"/>
                  <a:pt x="1480" y="1484415"/>
                </a:cubicBezTo>
                <a:cubicBezTo>
                  <a:pt x="-1662" y="1393377"/>
                  <a:pt x="200" y="1302238"/>
                  <a:pt x="7055" y="1211417"/>
                </a:cubicBezTo>
                <a:cubicBezTo>
                  <a:pt x="15036" y="1107980"/>
                  <a:pt x="30366" y="1004923"/>
                  <a:pt x="19724" y="900725"/>
                </a:cubicBezTo>
                <a:cubicBezTo>
                  <a:pt x="16050" y="864934"/>
                  <a:pt x="8575" y="829270"/>
                  <a:pt x="7815" y="793353"/>
                </a:cubicBezTo>
                <a:cubicBezTo>
                  <a:pt x="6168" y="726087"/>
                  <a:pt x="5407" y="659710"/>
                  <a:pt x="9208" y="590286"/>
                </a:cubicBezTo>
                <a:cubicBezTo>
                  <a:pt x="13009" y="520863"/>
                  <a:pt x="27452" y="450424"/>
                  <a:pt x="17697" y="382270"/>
                </a:cubicBezTo>
                <a:cubicBezTo>
                  <a:pt x="7941" y="314115"/>
                  <a:pt x="14276" y="247103"/>
                  <a:pt x="20611" y="180218"/>
                </a:cubicBezTo>
                <a:cubicBezTo>
                  <a:pt x="23652" y="148426"/>
                  <a:pt x="25711" y="116982"/>
                  <a:pt x="25156" y="85665"/>
                </a:cubicBezTo>
                <a:close/>
              </a:path>
            </a:pathLst>
          </a:custGeom>
          <a:noFill/>
          <a:extLst>
            <a:ext uri="{909E8E84-426E-40DD-AFC4-6F175D3DCCD1}">
              <a14:hiddenFill xmlns:a14="http://schemas.microsoft.com/office/drawing/2010/main">
                <a:solidFill>
                  <a:srgbClr val="FFFFFF"/>
                </a:solidFill>
              </a14:hiddenFill>
            </a:ext>
          </a:extLst>
        </p:spPr>
      </p:pic>
      <p:pic>
        <p:nvPicPr>
          <p:cNvPr id="19" name="Picture 2">
            <a:extLst>
              <a:ext uri="{FF2B5EF4-FFF2-40B4-BE49-F238E27FC236}">
                <a16:creationId xmlns:a16="http://schemas.microsoft.com/office/drawing/2014/main" id="{5690FE46-A93A-1946-A915-DFB58317D005}"/>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r="-1"/>
          <a:stretch/>
        </p:blipFill>
        <p:spPr bwMode="auto">
          <a:xfrm>
            <a:off x="8144356" y="4267201"/>
            <a:ext cx="4047645" cy="2590808"/>
          </a:xfrm>
          <a:custGeom>
            <a:avLst/>
            <a:gdLst/>
            <a:ahLst/>
            <a:cxnLst/>
            <a:rect l="l" t="t" r="r" b="b"/>
            <a:pathLst>
              <a:path w="4047645" h="2495811">
                <a:moveTo>
                  <a:pt x="2441891" y="4"/>
                </a:moveTo>
                <a:cubicBezTo>
                  <a:pt x="2489381" y="-78"/>
                  <a:pt x="2536882" y="1163"/>
                  <a:pt x="2584383" y="4428"/>
                </a:cubicBezTo>
                <a:cubicBezTo>
                  <a:pt x="2744314" y="17813"/>
                  <a:pt x="2904989" y="21079"/>
                  <a:pt x="3065367" y="14222"/>
                </a:cubicBezTo>
                <a:cubicBezTo>
                  <a:pt x="3194244" y="5694"/>
                  <a:pt x="3323514" y="4206"/>
                  <a:pt x="3452568" y="9782"/>
                </a:cubicBezTo>
                <a:cubicBezTo>
                  <a:pt x="3572813" y="16442"/>
                  <a:pt x="3693059" y="23233"/>
                  <a:pt x="3813712" y="19315"/>
                </a:cubicBezTo>
                <a:cubicBezTo>
                  <a:pt x="3861755" y="17748"/>
                  <a:pt x="3909121" y="15789"/>
                  <a:pt x="3956758" y="13177"/>
                </a:cubicBezTo>
                <a:lnTo>
                  <a:pt x="4047645" y="9696"/>
                </a:lnTo>
                <a:lnTo>
                  <a:pt x="4047645" y="2495811"/>
                </a:lnTo>
                <a:lnTo>
                  <a:pt x="28177" y="2495811"/>
                </a:lnTo>
                <a:lnTo>
                  <a:pt x="28782" y="2485852"/>
                </a:lnTo>
                <a:cubicBezTo>
                  <a:pt x="31911" y="2365446"/>
                  <a:pt x="35027" y="2245002"/>
                  <a:pt x="38157" y="2124521"/>
                </a:cubicBezTo>
                <a:cubicBezTo>
                  <a:pt x="38284" y="2119444"/>
                  <a:pt x="39171" y="2114494"/>
                  <a:pt x="39171" y="2109417"/>
                </a:cubicBezTo>
                <a:cubicBezTo>
                  <a:pt x="48166" y="1995573"/>
                  <a:pt x="53107" y="1881729"/>
                  <a:pt x="18899" y="1770550"/>
                </a:cubicBezTo>
                <a:cubicBezTo>
                  <a:pt x="15871" y="1760104"/>
                  <a:pt x="14262" y="1749304"/>
                  <a:pt x="14084" y="1738440"/>
                </a:cubicBezTo>
                <a:cubicBezTo>
                  <a:pt x="12413" y="1641514"/>
                  <a:pt x="16644" y="1544587"/>
                  <a:pt x="26754" y="1448181"/>
                </a:cubicBezTo>
                <a:cubicBezTo>
                  <a:pt x="31949" y="1389038"/>
                  <a:pt x="26754" y="1329006"/>
                  <a:pt x="43478" y="1270498"/>
                </a:cubicBezTo>
                <a:cubicBezTo>
                  <a:pt x="50864" y="1241421"/>
                  <a:pt x="55109" y="1211634"/>
                  <a:pt x="56147" y="1181656"/>
                </a:cubicBezTo>
                <a:cubicBezTo>
                  <a:pt x="59948" y="1109060"/>
                  <a:pt x="38537" y="1040779"/>
                  <a:pt x="18139" y="972244"/>
                </a:cubicBezTo>
                <a:cubicBezTo>
                  <a:pt x="7370" y="935945"/>
                  <a:pt x="-5426" y="898886"/>
                  <a:pt x="2429" y="860811"/>
                </a:cubicBezTo>
                <a:cubicBezTo>
                  <a:pt x="16707" y="802251"/>
                  <a:pt x="24854" y="742359"/>
                  <a:pt x="26754" y="682112"/>
                </a:cubicBezTo>
                <a:cubicBezTo>
                  <a:pt x="26754" y="639468"/>
                  <a:pt x="16365" y="597712"/>
                  <a:pt x="20039" y="555195"/>
                </a:cubicBezTo>
                <a:cubicBezTo>
                  <a:pt x="28211" y="472712"/>
                  <a:pt x="30238" y="389734"/>
                  <a:pt x="26121" y="306946"/>
                </a:cubicBezTo>
                <a:cubicBezTo>
                  <a:pt x="26095" y="273846"/>
                  <a:pt x="29846" y="240848"/>
                  <a:pt x="37270" y="208585"/>
                </a:cubicBezTo>
                <a:cubicBezTo>
                  <a:pt x="46506" y="151651"/>
                  <a:pt x="48419" y="93777"/>
                  <a:pt x="42971" y="36360"/>
                </a:cubicBezTo>
                <a:lnTo>
                  <a:pt x="38853" y="8429"/>
                </a:lnTo>
                <a:lnTo>
                  <a:pt x="56649" y="7824"/>
                </a:lnTo>
                <a:cubicBezTo>
                  <a:pt x="210497" y="-156"/>
                  <a:pt x="364754" y="3162"/>
                  <a:pt x="518087" y="17748"/>
                </a:cubicBezTo>
                <a:cubicBezTo>
                  <a:pt x="626567" y="25440"/>
                  <a:pt x="735534" y="24213"/>
                  <a:pt x="843809" y="14092"/>
                </a:cubicBezTo>
                <a:cubicBezTo>
                  <a:pt x="1042499" y="-1711"/>
                  <a:pt x="1240782" y="10958"/>
                  <a:pt x="1439065" y="21666"/>
                </a:cubicBezTo>
                <a:cubicBezTo>
                  <a:pt x="1631105" y="32113"/>
                  <a:pt x="1823010" y="24408"/>
                  <a:pt x="2015050" y="17487"/>
                </a:cubicBezTo>
                <a:cubicBezTo>
                  <a:pt x="2157045" y="12394"/>
                  <a:pt x="2299420" y="249"/>
                  <a:pt x="2441891" y="4"/>
                </a:cubicBezTo>
                <a:close/>
              </a:path>
            </a:pathLst>
          </a:cu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5DBCCD6A-9124-9344-9561-8F5B4131A9A0}"/>
              </a:ext>
            </a:extLst>
          </p:cNvPr>
          <p:cNvSpPr/>
          <p:nvPr/>
        </p:nvSpPr>
        <p:spPr>
          <a:xfrm>
            <a:off x="660254" y="475097"/>
            <a:ext cx="6901122" cy="1569660"/>
          </a:xfrm>
          <a:prstGeom prst="rect">
            <a:avLst/>
          </a:prstGeom>
        </p:spPr>
        <p:txBody>
          <a:bodyPr wrap="square">
            <a:spAutoFit/>
          </a:bodyPr>
          <a:lstStyle/>
          <a:p>
            <a:r>
              <a:rPr lang="en-GB" sz="3200" dirty="0">
                <a:solidFill>
                  <a:schemeClr val="accent2"/>
                </a:solidFill>
              </a:rPr>
              <a:t>Recap in small groups: </a:t>
            </a:r>
          </a:p>
          <a:p>
            <a:r>
              <a:rPr lang="en-GB" sz="3200" i="1" dirty="0">
                <a:solidFill>
                  <a:schemeClr val="accent2"/>
                </a:solidFill>
              </a:rPr>
              <a:t>What did the map of Palestine-Israel look like between 1948 and 1967?</a:t>
            </a:r>
          </a:p>
        </p:txBody>
      </p:sp>
      <p:sp>
        <p:nvSpPr>
          <p:cNvPr id="22" name="Rectangle 21">
            <a:extLst>
              <a:ext uri="{FF2B5EF4-FFF2-40B4-BE49-F238E27FC236}">
                <a16:creationId xmlns:a16="http://schemas.microsoft.com/office/drawing/2014/main" id="{504EE87B-2EBF-354A-B5E0-0F135140499E}"/>
              </a:ext>
            </a:extLst>
          </p:cNvPr>
          <p:cNvSpPr/>
          <p:nvPr/>
        </p:nvSpPr>
        <p:spPr>
          <a:xfrm>
            <a:off x="3829790" y="3743981"/>
            <a:ext cx="1914187" cy="523220"/>
          </a:xfrm>
          <a:prstGeom prst="rect">
            <a:avLst/>
          </a:prstGeom>
        </p:spPr>
        <p:txBody>
          <a:bodyPr wrap="square">
            <a:spAutoFit/>
          </a:bodyPr>
          <a:lstStyle/>
          <a:p>
            <a:r>
              <a:rPr lang="en-GB" sz="2800" dirty="0">
                <a:solidFill>
                  <a:schemeClr val="accent2"/>
                </a:solidFill>
                <a:sym typeface="Wingdings" pitchFamily="2" charset="2"/>
              </a:rPr>
              <a:t> </a:t>
            </a:r>
            <a:r>
              <a:rPr lang="en-GB" sz="2800" dirty="0">
                <a:solidFill>
                  <a:schemeClr val="accent2"/>
                </a:solidFill>
              </a:rPr>
              <a:t>Jordan</a:t>
            </a:r>
          </a:p>
        </p:txBody>
      </p:sp>
      <p:sp>
        <p:nvSpPr>
          <p:cNvPr id="23" name="Rectangle 22">
            <a:extLst>
              <a:ext uri="{FF2B5EF4-FFF2-40B4-BE49-F238E27FC236}">
                <a16:creationId xmlns:a16="http://schemas.microsoft.com/office/drawing/2014/main" id="{AE56C94E-F5A7-A244-A506-EBF899E7D70C}"/>
              </a:ext>
            </a:extLst>
          </p:cNvPr>
          <p:cNvSpPr/>
          <p:nvPr/>
        </p:nvSpPr>
        <p:spPr>
          <a:xfrm>
            <a:off x="2398089" y="4190680"/>
            <a:ext cx="1914187" cy="523220"/>
          </a:xfrm>
          <a:prstGeom prst="rect">
            <a:avLst/>
          </a:prstGeom>
        </p:spPr>
        <p:txBody>
          <a:bodyPr wrap="square">
            <a:spAutoFit/>
          </a:bodyPr>
          <a:lstStyle/>
          <a:p>
            <a:r>
              <a:rPr lang="en-GB" sz="2800" dirty="0">
                <a:solidFill>
                  <a:schemeClr val="accent2"/>
                </a:solidFill>
                <a:sym typeface="Wingdings" pitchFamily="2" charset="2"/>
              </a:rPr>
              <a:t> </a:t>
            </a:r>
            <a:r>
              <a:rPr lang="en-GB" sz="2800" dirty="0">
                <a:solidFill>
                  <a:schemeClr val="accent2"/>
                </a:solidFill>
              </a:rPr>
              <a:t>Egypt</a:t>
            </a:r>
          </a:p>
        </p:txBody>
      </p:sp>
      <p:sp>
        <p:nvSpPr>
          <p:cNvPr id="24" name="Rectangle 23">
            <a:extLst>
              <a:ext uri="{FF2B5EF4-FFF2-40B4-BE49-F238E27FC236}">
                <a16:creationId xmlns:a16="http://schemas.microsoft.com/office/drawing/2014/main" id="{759C90A1-3490-4D4B-9B54-1CC48137CBBB}"/>
              </a:ext>
            </a:extLst>
          </p:cNvPr>
          <p:cNvSpPr/>
          <p:nvPr/>
        </p:nvSpPr>
        <p:spPr>
          <a:xfrm>
            <a:off x="4929589" y="3306361"/>
            <a:ext cx="1914187" cy="523220"/>
          </a:xfrm>
          <a:prstGeom prst="rect">
            <a:avLst/>
          </a:prstGeom>
        </p:spPr>
        <p:txBody>
          <a:bodyPr wrap="square">
            <a:spAutoFit/>
          </a:bodyPr>
          <a:lstStyle/>
          <a:p>
            <a:r>
              <a:rPr lang="en-GB" sz="2800" dirty="0">
                <a:solidFill>
                  <a:schemeClr val="accent2"/>
                </a:solidFill>
                <a:sym typeface="Wingdings" pitchFamily="2" charset="2"/>
              </a:rPr>
              <a:t> </a:t>
            </a:r>
            <a:r>
              <a:rPr lang="en-GB" sz="2800" dirty="0">
                <a:solidFill>
                  <a:schemeClr val="accent2"/>
                </a:solidFill>
              </a:rPr>
              <a:t>Israel</a:t>
            </a:r>
          </a:p>
        </p:txBody>
      </p:sp>
      <p:sp>
        <p:nvSpPr>
          <p:cNvPr id="28" name="TextBox 27">
            <a:extLst>
              <a:ext uri="{FF2B5EF4-FFF2-40B4-BE49-F238E27FC236}">
                <a16:creationId xmlns:a16="http://schemas.microsoft.com/office/drawing/2014/main" id="{C046B734-FD54-6D45-8397-2D7059AB068B}"/>
              </a:ext>
            </a:extLst>
          </p:cNvPr>
          <p:cNvSpPr txBox="1"/>
          <p:nvPr/>
        </p:nvSpPr>
        <p:spPr>
          <a:xfrm>
            <a:off x="289451" y="6435625"/>
            <a:ext cx="3821364" cy="307777"/>
          </a:xfrm>
          <a:prstGeom prst="rect">
            <a:avLst/>
          </a:prstGeom>
          <a:noFill/>
          <a:ln>
            <a:solidFill>
              <a:schemeClr val="accent2"/>
            </a:solidFill>
          </a:ln>
        </p:spPr>
        <p:txBody>
          <a:bodyPr wrap="square" rtlCol="0">
            <a:spAutoFit/>
          </a:bodyPr>
          <a:lstStyle/>
          <a:p>
            <a:pPr algn="ctr"/>
            <a:r>
              <a:rPr lang="en-GB" sz="1400" b="1" dirty="0">
                <a:solidFill>
                  <a:schemeClr val="accent2"/>
                </a:solidFill>
              </a:rPr>
              <a:t>2. In the West Bank, under Jordanian control</a:t>
            </a:r>
          </a:p>
        </p:txBody>
      </p:sp>
      <p:sp>
        <p:nvSpPr>
          <p:cNvPr id="29" name="TextBox 28">
            <a:extLst>
              <a:ext uri="{FF2B5EF4-FFF2-40B4-BE49-F238E27FC236}">
                <a16:creationId xmlns:a16="http://schemas.microsoft.com/office/drawing/2014/main" id="{4AADE84E-1B67-3C4D-8543-63460525B900}"/>
              </a:ext>
            </a:extLst>
          </p:cNvPr>
          <p:cNvSpPr txBox="1"/>
          <p:nvPr/>
        </p:nvSpPr>
        <p:spPr>
          <a:xfrm>
            <a:off x="4287239" y="5760605"/>
            <a:ext cx="3675319" cy="307777"/>
          </a:xfrm>
          <a:prstGeom prst="rect">
            <a:avLst/>
          </a:prstGeom>
          <a:noFill/>
          <a:ln>
            <a:solidFill>
              <a:schemeClr val="accent2"/>
            </a:solidFill>
          </a:ln>
        </p:spPr>
        <p:txBody>
          <a:bodyPr wrap="square" rtlCol="0">
            <a:spAutoFit/>
          </a:bodyPr>
          <a:lstStyle/>
          <a:p>
            <a:pPr algn="ctr"/>
            <a:r>
              <a:rPr lang="en-GB" sz="1400" b="1" dirty="0">
                <a:solidFill>
                  <a:schemeClr val="accent2"/>
                </a:solidFill>
              </a:rPr>
              <a:t>3. In Gaza, under Egyptian control</a:t>
            </a:r>
          </a:p>
        </p:txBody>
      </p:sp>
      <p:sp>
        <p:nvSpPr>
          <p:cNvPr id="30" name="TextBox 29">
            <a:extLst>
              <a:ext uri="{FF2B5EF4-FFF2-40B4-BE49-F238E27FC236}">
                <a16:creationId xmlns:a16="http://schemas.microsoft.com/office/drawing/2014/main" id="{D9340FB7-9196-5E4B-948C-1A1374A54515}"/>
              </a:ext>
            </a:extLst>
          </p:cNvPr>
          <p:cNvSpPr txBox="1"/>
          <p:nvPr/>
        </p:nvSpPr>
        <p:spPr>
          <a:xfrm>
            <a:off x="289451" y="5754148"/>
            <a:ext cx="3821364" cy="523220"/>
          </a:xfrm>
          <a:prstGeom prst="rect">
            <a:avLst/>
          </a:prstGeom>
          <a:noFill/>
          <a:ln>
            <a:solidFill>
              <a:schemeClr val="accent2"/>
            </a:solidFill>
          </a:ln>
        </p:spPr>
        <p:txBody>
          <a:bodyPr wrap="square" rtlCol="0">
            <a:spAutoFit/>
          </a:bodyPr>
          <a:lstStyle/>
          <a:p>
            <a:pPr algn="ctr"/>
            <a:r>
              <a:rPr lang="en-GB" sz="1400" b="1" dirty="0">
                <a:solidFill>
                  <a:schemeClr val="accent2"/>
                </a:solidFill>
              </a:rPr>
              <a:t>1. Within the new state of Israel, as second-class citizens</a:t>
            </a:r>
          </a:p>
        </p:txBody>
      </p:sp>
      <p:sp>
        <p:nvSpPr>
          <p:cNvPr id="31" name="TextBox 30">
            <a:extLst>
              <a:ext uri="{FF2B5EF4-FFF2-40B4-BE49-F238E27FC236}">
                <a16:creationId xmlns:a16="http://schemas.microsoft.com/office/drawing/2014/main" id="{2891E622-1ADC-9642-AA3D-D841182D47C3}"/>
              </a:ext>
            </a:extLst>
          </p:cNvPr>
          <p:cNvSpPr txBox="1"/>
          <p:nvPr/>
        </p:nvSpPr>
        <p:spPr>
          <a:xfrm>
            <a:off x="4287239" y="6233777"/>
            <a:ext cx="3675319" cy="523220"/>
          </a:xfrm>
          <a:prstGeom prst="rect">
            <a:avLst/>
          </a:prstGeom>
          <a:noFill/>
          <a:ln>
            <a:solidFill>
              <a:schemeClr val="accent2"/>
            </a:solidFill>
          </a:ln>
        </p:spPr>
        <p:txBody>
          <a:bodyPr wrap="square" rtlCol="0">
            <a:spAutoFit/>
          </a:bodyPr>
          <a:lstStyle/>
          <a:p>
            <a:pPr algn="ctr"/>
            <a:r>
              <a:rPr lang="en-GB" sz="1400" b="1" dirty="0">
                <a:solidFill>
                  <a:schemeClr val="accent2"/>
                </a:solidFill>
              </a:rPr>
              <a:t>4. In big tented refugee camps run by UNRWA in Jordan, Lebanon and Syria</a:t>
            </a:r>
          </a:p>
        </p:txBody>
      </p:sp>
      <p:cxnSp>
        <p:nvCxnSpPr>
          <p:cNvPr id="21" name="Straight Arrow Connector 20">
            <a:extLst>
              <a:ext uri="{FF2B5EF4-FFF2-40B4-BE49-F238E27FC236}">
                <a16:creationId xmlns:a16="http://schemas.microsoft.com/office/drawing/2014/main" id="{5BC61F2E-786D-3246-B632-47014A126692}"/>
              </a:ext>
            </a:extLst>
          </p:cNvPr>
          <p:cNvCxnSpPr>
            <a:cxnSpLocks/>
          </p:cNvCxnSpPr>
          <p:nvPr/>
        </p:nvCxnSpPr>
        <p:spPr>
          <a:xfrm flipV="1">
            <a:off x="7868992" y="5950226"/>
            <a:ext cx="1632817" cy="656637"/>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86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8" grpId="0" animBg="1"/>
      <p:bldP spid="29" grpId="0" animBg="1"/>
      <p:bldP spid="30" grpId="0" animBg="1"/>
      <p:bldP spid="3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634091C-E04C-654F-84C1-B3415E97DC39}"/>
              </a:ext>
            </a:extLst>
          </p:cNvPr>
          <p:cNvSpPr txBox="1">
            <a:spLocks/>
          </p:cNvSpPr>
          <p:nvPr/>
        </p:nvSpPr>
        <p:spPr>
          <a:xfrm>
            <a:off x="408312" y="718888"/>
            <a:ext cx="4602300" cy="1325563"/>
          </a:xfrm>
          <a:prstGeom prst="rect">
            <a:avLst/>
          </a:prstGeom>
        </p:spPr>
        <p:txBody>
          <a:bodyPr vert="horz" lIns="9000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9a. Keywords wordsearch</a:t>
            </a:r>
          </a:p>
        </p:txBody>
      </p:sp>
      <p:pic>
        <p:nvPicPr>
          <p:cNvPr id="8" name="Picture 7" descr="Graphical user interface, application&#10;&#10;Description automatically generated">
            <a:extLst>
              <a:ext uri="{FF2B5EF4-FFF2-40B4-BE49-F238E27FC236}">
                <a16:creationId xmlns:a16="http://schemas.microsoft.com/office/drawing/2014/main" id="{0E7F49CA-144F-CD43-B31C-0289CCC2A726}"/>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165428" y="0"/>
            <a:ext cx="7058025" cy="6863810"/>
          </a:xfrm>
          <a:prstGeom prst="rect">
            <a:avLst/>
          </a:prstGeom>
        </p:spPr>
      </p:pic>
      <p:sp>
        <p:nvSpPr>
          <p:cNvPr id="5" name="Content Placeholder 2">
            <a:extLst>
              <a:ext uri="{FF2B5EF4-FFF2-40B4-BE49-F238E27FC236}">
                <a16:creationId xmlns:a16="http://schemas.microsoft.com/office/drawing/2014/main" id="{7A73FD25-38E8-7C44-B56B-BEB808D90D5C}"/>
              </a:ext>
            </a:extLst>
          </p:cNvPr>
          <p:cNvSpPr txBox="1">
            <a:spLocks/>
          </p:cNvSpPr>
          <p:nvPr/>
        </p:nvSpPr>
        <p:spPr>
          <a:xfrm>
            <a:off x="462178" y="2239415"/>
            <a:ext cx="4499508" cy="31981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buFont typeface="+mj-lt"/>
              <a:buAutoNum type="arabicPeriod"/>
            </a:pPr>
            <a:r>
              <a:rPr lang="en-GB" dirty="0">
                <a:solidFill>
                  <a:schemeClr val="accent2"/>
                </a:solidFill>
              </a:rPr>
              <a:t>Occupation</a:t>
            </a:r>
          </a:p>
          <a:p>
            <a:pPr marL="742950" indent="-742950">
              <a:buFont typeface="+mj-lt"/>
              <a:buAutoNum type="arabicPeriod"/>
            </a:pPr>
            <a:r>
              <a:rPr lang="en-GB" dirty="0">
                <a:solidFill>
                  <a:schemeClr val="accent2"/>
                </a:solidFill>
              </a:rPr>
              <a:t>Settlements</a:t>
            </a:r>
          </a:p>
          <a:p>
            <a:pPr marL="742950" indent="-742950">
              <a:buFont typeface="+mj-lt"/>
              <a:buAutoNum type="arabicPeriod"/>
            </a:pPr>
            <a:r>
              <a:rPr lang="en-GB" dirty="0">
                <a:solidFill>
                  <a:schemeClr val="accent2"/>
                </a:solidFill>
              </a:rPr>
              <a:t>Golan Heights</a:t>
            </a:r>
          </a:p>
          <a:p>
            <a:pPr marL="742950" indent="-742950">
              <a:buFont typeface="+mj-lt"/>
              <a:buAutoNum type="arabicPeriod"/>
            </a:pPr>
            <a:r>
              <a:rPr lang="en-GB" dirty="0">
                <a:solidFill>
                  <a:schemeClr val="accent2"/>
                </a:solidFill>
              </a:rPr>
              <a:t>Sinai Peninsula</a:t>
            </a:r>
          </a:p>
          <a:p>
            <a:pPr marL="742950" indent="-742950">
              <a:buFont typeface="+mj-lt"/>
              <a:buAutoNum type="arabicPeriod"/>
            </a:pPr>
            <a:r>
              <a:rPr lang="en-GB" dirty="0" err="1">
                <a:solidFill>
                  <a:schemeClr val="accent2"/>
                </a:solidFill>
              </a:rPr>
              <a:t>Naksa</a:t>
            </a:r>
            <a:endParaRPr lang="en-GB" dirty="0">
              <a:solidFill>
                <a:schemeClr val="accent2"/>
              </a:solidFill>
            </a:endParaRPr>
          </a:p>
          <a:p>
            <a:endParaRPr lang="en-GB" dirty="0">
              <a:solidFill>
                <a:schemeClr val="accent2"/>
              </a:solidFill>
            </a:endParaRPr>
          </a:p>
        </p:txBody>
      </p:sp>
      <p:sp>
        <p:nvSpPr>
          <p:cNvPr id="9" name="Rounded Rectangle 8">
            <a:extLst>
              <a:ext uri="{FF2B5EF4-FFF2-40B4-BE49-F238E27FC236}">
                <a16:creationId xmlns:a16="http://schemas.microsoft.com/office/drawing/2014/main" id="{F06C400F-5839-1C46-986F-8D79FF31EA0F}"/>
              </a:ext>
            </a:extLst>
          </p:cNvPr>
          <p:cNvSpPr/>
          <p:nvPr/>
        </p:nvSpPr>
        <p:spPr>
          <a:xfrm>
            <a:off x="6564115" y="5923853"/>
            <a:ext cx="4672013" cy="371475"/>
          </a:xfrm>
          <a:prstGeom prst="round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11" name="Rounded Rectangle 10">
            <a:extLst>
              <a:ext uri="{FF2B5EF4-FFF2-40B4-BE49-F238E27FC236}">
                <a16:creationId xmlns:a16="http://schemas.microsoft.com/office/drawing/2014/main" id="{25E00830-192C-F141-A877-E72A658C1C92}"/>
              </a:ext>
            </a:extLst>
          </p:cNvPr>
          <p:cNvSpPr/>
          <p:nvPr/>
        </p:nvSpPr>
        <p:spPr>
          <a:xfrm>
            <a:off x="6494659" y="4574119"/>
            <a:ext cx="2470747" cy="371475"/>
          </a:xfrm>
          <a:prstGeom prst="round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12" name="Rounded Rectangle 11">
            <a:extLst>
              <a:ext uri="{FF2B5EF4-FFF2-40B4-BE49-F238E27FC236}">
                <a16:creationId xmlns:a16="http://schemas.microsoft.com/office/drawing/2014/main" id="{EDE70BAD-FF47-9A41-BFFD-2F65FAEDFD89}"/>
              </a:ext>
            </a:extLst>
          </p:cNvPr>
          <p:cNvSpPr/>
          <p:nvPr/>
        </p:nvSpPr>
        <p:spPr>
          <a:xfrm>
            <a:off x="5165428" y="6352364"/>
            <a:ext cx="4266671" cy="371475"/>
          </a:xfrm>
          <a:prstGeom prst="round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13" name="Rounded Rectangle 12">
            <a:extLst>
              <a:ext uri="{FF2B5EF4-FFF2-40B4-BE49-F238E27FC236}">
                <a16:creationId xmlns:a16="http://schemas.microsoft.com/office/drawing/2014/main" id="{003FF19D-E83A-BD4C-A3C9-60E4B0126045}"/>
              </a:ext>
            </a:extLst>
          </p:cNvPr>
          <p:cNvSpPr/>
          <p:nvPr/>
        </p:nvSpPr>
        <p:spPr>
          <a:xfrm rot="2664789">
            <a:off x="9606672" y="1030139"/>
            <a:ext cx="2904255" cy="334507"/>
          </a:xfrm>
          <a:prstGeom prst="round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14" name="Rounded Rectangle 13">
            <a:extLst>
              <a:ext uri="{FF2B5EF4-FFF2-40B4-BE49-F238E27FC236}">
                <a16:creationId xmlns:a16="http://schemas.microsoft.com/office/drawing/2014/main" id="{02E44570-BFEA-FF4D-9D21-B2E8E47D0B9F}"/>
              </a:ext>
            </a:extLst>
          </p:cNvPr>
          <p:cNvSpPr/>
          <p:nvPr/>
        </p:nvSpPr>
        <p:spPr>
          <a:xfrm rot="2657115">
            <a:off x="4348296" y="3212996"/>
            <a:ext cx="6896925" cy="424289"/>
          </a:xfrm>
          <a:prstGeom prst="round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16" name="Rounded Rectangle 15">
            <a:extLst>
              <a:ext uri="{FF2B5EF4-FFF2-40B4-BE49-F238E27FC236}">
                <a16:creationId xmlns:a16="http://schemas.microsoft.com/office/drawing/2014/main" id="{5C109879-9097-AB40-8B57-3761A56ABDCB}"/>
              </a:ext>
            </a:extLst>
          </p:cNvPr>
          <p:cNvSpPr/>
          <p:nvPr/>
        </p:nvSpPr>
        <p:spPr>
          <a:xfrm rot="2657115">
            <a:off x="5164313" y="3432129"/>
            <a:ext cx="7543870" cy="421681"/>
          </a:xfrm>
          <a:prstGeom prst="round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3" name="TextBox 2">
            <a:extLst>
              <a:ext uri="{FF2B5EF4-FFF2-40B4-BE49-F238E27FC236}">
                <a16:creationId xmlns:a16="http://schemas.microsoft.com/office/drawing/2014/main" id="{69875930-9DC5-BB49-96C0-95765117F60F}"/>
              </a:ext>
            </a:extLst>
          </p:cNvPr>
          <p:cNvSpPr txBox="1"/>
          <p:nvPr/>
        </p:nvSpPr>
        <p:spPr>
          <a:xfrm>
            <a:off x="564612" y="5094999"/>
            <a:ext cx="4165482"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GB" dirty="0">
                <a:solidFill>
                  <a:schemeClr val="bg1"/>
                </a:solidFill>
              </a:rPr>
              <a:t>Extension questions: </a:t>
            </a:r>
          </a:p>
          <a:p>
            <a:pPr marL="342900" indent="-342900">
              <a:buAutoNum type="alphaLcParenR"/>
            </a:pPr>
            <a:r>
              <a:rPr lang="en-GB" dirty="0">
                <a:solidFill>
                  <a:schemeClr val="bg1"/>
                </a:solidFill>
              </a:rPr>
              <a:t>Have you come across any of these words before? </a:t>
            </a:r>
          </a:p>
          <a:p>
            <a:pPr marL="342900" indent="-342900">
              <a:buAutoNum type="alphaLcParenR"/>
            </a:pPr>
            <a:r>
              <a:rPr lang="en-GB" dirty="0">
                <a:solidFill>
                  <a:schemeClr val="bg1"/>
                </a:solidFill>
              </a:rPr>
              <a:t>Can you define them?</a:t>
            </a:r>
          </a:p>
        </p:txBody>
      </p:sp>
    </p:spTree>
    <p:extLst>
      <p:ext uri="{BB962C8B-B14F-4D97-AF65-F5344CB8AC3E}">
        <p14:creationId xmlns:p14="http://schemas.microsoft.com/office/powerpoint/2010/main" val="3559620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3" presetClass="emph" presetSubtype="2" fill="hold" nodeType="withEffect">
                                  <p:stCondLst>
                                    <p:cond delay="0"/>
                                  </p:stCondLst>
                                  <p:childTnLst>
                                    <p:animClr clrSpc="rgb" dir="cw">
                                      <p:cBhvr override="childStyle">
                                        <p:cTn id="8" dur="500" fill="hold"/>
                                        <p:tgtEl>
                                          <p:spTgt spid="5">
                                            <p:txEl>
                                              <p:pRg st="0" end="0"/>
                                            </p:txEl>
                                          </p:spTgt>
                                        </p:tgtEl>
                                        <p:attrNameLst>
                                          <p:attrName>style.color</p:attrName>
                                        </p:attrNameLst>
                                      </p:cBhvr>
                                      <p:to>
                                        <a:schemeClr val="hlink"/>
                                      </p:to>
                                    </p:animClr>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3" presetClass="emph" presetSubtype="2" fill="hold" nodeType="withEffect">
                                  <p:stCondLst>
                                    <p:cond delay="0"/>
                                  </p:stCondLst>
                                  <p:childTnLst>
                                    <p:animClr clrSpc="rgb" dir="cw">
                                      <p:cBhvr override="childStyle">
                                        <p:cTn id="14" dur="500" fill="hold"/>
                                        <p:tgtEl>
                                          <p:spTgt spid="5">
                                            <p:txEl>
                                              <p:pRg st="1" end="1"/>
                                            </p:txEl>
                                          </p:spTgt>
                                        </p:tgtEl>
                                        <p:attrNameLst>
                                          <p:attrName>style.color</p:attrName>
                                        </p:attrNameLst>
                                      </p:cBhvr>
                                      <p:to>
                                        <a:schemeClr val="hlink"/>
                                      </p:to>
                                    </p:animClr>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3" presetClass="emph" presetSubtype="2" fill="hold" nodeType="withEffect">
                                  <p:stCondLst>
                                    <p:cond delay="0"/>
                                  </p:stCondLst>
                                  <p:childTnLst>
                                    <p:animClr clrSpc="rgb" dir="cw">
                                      <p:cBhvr override="childStyle">
                                        <p:cTn id="20" dur="500" fill="hold"/>
                                        <p:tgtEl>
                                          <p:spTgt spid="5">
                                            <p:txEl>
                                              <p:pRg st="2" end="2"/>
                                            </p:txEl>
                                          </p:spTgt>
                                        </p:tgtEl>
                                        <p:attrNameLst>
                                          <p:attrName>style.color</p:attrName>
                                        </p:attrNameLst>
                                      </p:cBhvr>
                                      <p:to>
                                        <a:schemeClr val="hlink"/>
                                      </p:to>
                                    </p:animClr>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3" presetClass="emph" presetSubtype="2" fill="hold" nodeType="withEffect">
                                  <p:stCondLst>
                                    <p:cond delay="0"/>
                                  </p:stCondLst>
                                  <p:childTnLst>
                                    <p:animClr clrSpc="rgb" dir="cw">
                                      <p:cBhvr override="childStyle">
                                        <p:cTn id="30" dur="500" fill="hold"/>
                                        <p:tgtEl>
                                          <p:spTgt spid="5">
                                            <p:txEl>
                                              <p:pRg st="3" end="3"/>
                                            </p:txEl>
                                          </p:spTgt>
                                        </p:tgtEl>
                                        <p:attrNameLst>
                                          <p:attrName>style.color</p:attrName>
                                        </p:attrNameLst>
                                      </p:cBhvr>
                                      <p:to>
                                        <a:schemeClr val="hlink"/>
                                      </p:to>
                                    </p:animClr>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3" presetClass="emph" presetSubtype="2" fill="hold" nodeType="withEffect">
                                  <p:stCondLst>
                                    <p:cond delay="0"/>
                                  </p:stCondLst>
                                  <p:childTnLst>
                                    <p:animClr clrSpc="rgb" dir="cw">
                                      <p:cBhvr override="childStyle">
                                        <p:cTn id="36" dur="500" fill="hold"/>
                                        <p:tgtEl>
                                          <p:spTgt spid="5">
                                            <p:txEl>
                                              <p:pRg st="4" end="4"/>
                                            </p:txEl>
                                          </p:spTgt>
                                        </p:tgtEl>
                                        <p:attrNameLst>
                                          <p:attrName>style.color</p:attrName>
                                        </p:attrNameLst>
                                      </p:cBhvr>
                                      <p:to>
                                        <a:schemeClr val="hlink"/>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CF4B190-8EB2-0247-8D4E-80C16FA85C87}"/>
              </a:ext>
            </a:extLst>
          </p:cNvPr>
          <p:cNvSpPr txBox="1"/>
          <p:nvPr/>
        </p:nvSpPr>
        <p:spPr>
          <a:xfrm>
            <a:off x="376176" y="1001882"/>
            <a:ext cx="2634119" cy="400110"/>
          </a:xfrm>
          <a:prstGeom prst="rect">
            <a:avLst/>
          </a:prstGeom>
          <a:noFill/>
          <a:ln w="38100">
            <a:solidFill>
              <a:schemeClr val="accent2"/>
            </a:solidFill>
          </a:ln>
        </p:spPr>
        <p:txBody>
          <a:bodyPr wrap="square" rtlCol="0">
            <a:spAutoFit/>
          </a:bodyPr>
          <a:lstStyle/>
          <a:p>
            <a:pPr algn="ctr"/>
            <a:r>
              <a:rPr lang="en-GB" sz="2000" b="1" dirty="0">
                <a:solidFill>
                  <a:schemeClr val="accent1"/>
                </a:solidFill>
                <a:latin typeface="Courier" pitchFamily="2" charset="0"/>
              </a:rPr>
              <a:t>Occupation</a:t>
            </a:r>
          </a:p>
        </p:txBody>
      </p:sp>
      <p:sp>
        <p:nvSpPr>
          <p:cNvPr id="8" name="TextBox 7">
            <a:extLst>
              <a:ext uri="{FF2B5EF4-FFF2-40B4-BE49-F238E27FC236}">
                <a16:creationId xmlns:a16="http://schemas.microsoft.com/office/drawing/2014/main" id="{568E94D4-8202-334B-BF29-466A59428E03}"/>
              </a:ext>
            </a:extLst>
          </p:cNvPr>
          <p:cNvSpPr txBox="1"/>
          <p:nvPr/>
        </p:nvSpPr>
        <p:spPr>
          <a:xfrm>
            <a:off x="856024" y="3180756"/>
            <a:ext cx="2634119" cy="400110"/>
          </a:xfrm>
          <a:prstGeom prst="rect">
            <a:avLst/>
          </a:prstGeom>
          <a:noFill/>
          <a:ln w="38100">
            <a:solidFill>
              <a:schemeClr val="accent2"/>
            </a:solidFill>
          </a:ln>
        </p:spPr>
        <p:txBody>
          <a:bodyPr wrap="square" rtlCol="0">
            <a:spAutoFit/>
          </a:bodyPr>
          <a:lstStyle/>
          <a:p>
            <a:pPr algn="ctr"/>
            <a:r>
              <a:rPr lang="en-GB" sz="2000" b="1" dirty="0" err="1">
                <a:solidFill>
                  <a:schemeClr val="accent1"/>
                </a:solidFill>
                <a:latin typeface="Courier" pitchFamily="2" charset="0"/>
              </a:rPr>
              <a:t>Naksa</a:t>
            </a:r>
            <a:endParaRPr lang="en-GB" sz="2000" b="1" dirty="0">
              <a:solidFill>
                <a:schemeClr val="accent1"/>
              </a:solidFill>
              <a:latin typeface="Courier" pitchFamily="2" charset="0"/>
            </a:endParaRPr>
          </a:p>
        </p:txBody>
      </p:sp>
      <p:cxnSp>
        <p:nvCxnSpPr>
          <p:cNvPr id="13" name="Straight Arrow Connector 12">
            <a:extLst>
              <a:ext uri="{FF2B5EF4-FFF2-40B4-BE49-F238E27FC236}">
                <a16:creationId xmlns:a16="http://schemas.microsoft.com/office/drawing/2014/main" id="{4C143637-5F9F-B546-A546-C49366DA2322}"/>
              </a:ext>
            </a:extLst>
          </p:cNvPr>
          <p:cNvCxnSpPr>
            <a:cxnSpLocks/>
            <a:stCxn id="8" idx="3"/>
          </p:cNvCxnSpPr>
          <p:nvPr/>
        </p:nvCxnSpPr>
        <p:spPr>
          <a:xfrm flipV="1">
            <a:off x="3490143" y="2907037"/>
            <a:ext cx="1161370" cy="473774"/>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B7039FA-DCCF-4345-964E-9D1F37201FF2}"/>
              </a:ext>
            </a:extLst>
          </p:cNvPr>
          <p:cNvCxnSpPr>
            <a:cxnSpLocks/>
            <a:stCxn id="7" idx="3"/>
          </p:cNvCxnSpPr>
          <p:nvPr/>
        </p:nvCxnSpPr>
        <p:spPr>
          <a:xfrm>
            <a:off x="3010295" y="1201937"/>
            <a:ext cx="2628732" cy="52309"/>
          </a:xfrm>
          <a:prstGeom prst="straightConnector1">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D4AD2C72-EBD1-0747-A0DB-A79A025681B1}"/>
              </a:ext>
            </a:extLst>
          </p:cNvPr>
          <p:cNvCxnSpPr>
            <a:cxnSpLocks/>
            <a:stCxn id="17" idx="3"/>
          </p:cNvCxnSpPr>
          <p:nvPr/>
        </p:nvCxnSpPr>
        <p:spPr>
          <a:xfrm flipV="1">
            <a:off x="3367389" y="472612"/>
            <a:ext cx="2271638" cy="2343519"/>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842CA24D-6CB7-DC40-8CE0-039CDF589C60}"/>
              </a:ext>
            </a:extLst>
          </p:cNvPr>
          <p:cNvSpPr txBox="1"/>
          <p:nvPr/>
        </p:nvSpPr>
        <p:spPr>
          <a:xfrm>
            <a:off x="643164" y="2075569"/>
            <a:ext cx="2628732" cy="400110"/>
          </a:xfrm>
          <a:prstGeom prst="rect">
            <a:avLst/>
          </a:prstGeom>
          <a:noFill/>
          <a:ln w="38100">
            <a:solidFill>
              <a:schemeClr val="accent2"/>
            </a:solidFill>
          </a:ln>
        </p:spPr>
        <p:txBody>
          <a:bodyPr wrap="square" rtlCol="0">
            <a:spAutoFit/>
          </a:bodyPr>
          <a:lstStyle/>
          <a:p>
            <a:pPr algn="ctr"/>
            <a:r>
              <a:rPr lang="en-GB" sz="2000" b="1" dirty="0">
                <a:solidFill>
                  <a:schemeClr val="accent1"/>
                </a:solidFill>
                <a:latin typeface="Courier" pitchFamily="2" charset="0"/>
              </a:rPr>
              <a:t>Golan Heights</a:t>
            </a:r>
          </a:p>
        </p:txBody>
      </p:sp>
      <p:sp>
        <p:nvSpPr>
          <p:cNvPr id="18" name="TextBox 17">
            <a:extLst>
              <a:ext uri="{FF2B5EF4-FFF2-40B4-BE49-F238E27FC236}">
                <a16:creationId xmlns:a16="http://schemas.microsoft.com/office/drawing/2014/main" id="{7F1A0135-3734-A94D-AE25-F91D1D38C3B1}"/>
              </a:ext>
            </a:extLst>
          </p:cNvPr>
          <p:cNvSpPr txBox="1"/>
          <p:nvPr/>
        </p:nvSpPr>
        <p:spPr>
          <a:xfrm>
            <a:off x="515512" y="1559166"/>
            <a:ext cx="2628732" cy="400110"/>
          </a:xfrm>
          <a:prstGeom prst="rect">
            <a:avLst/>
          </a:prstGeom>
          <a:noFill/>
          <a:ln w="38100">
            <a:solidFill>
              <a:schemeClr val="accent2"/>
            </a:solidFill>
          </a:ln>
        </p:spPr>
        <p:txBody>
          <a:bodyPr wrap="square" rtlCol="0">
            <a:spAutoFit/>
          </a:bodyPr>
          <a:lstStyle/>
          <a:p>
            <a:pPr algn="ctr"/>
            <a:r>
              <a:rPr lang="en-GB" sz="2000" b="1" dirty="0">
                <a:solidFill>
                  <a:schemeClr val="accent1"/>
                </a:solidFill>
                <a:latin typeface="Courier" pitchFamily="2" charset="0"/>
              </a:rPr>
              <a:t>Settlements</a:t>
            </a:r>
          </a:p>
        </p:txBody>
      </p:sp>
      <p:sp>
        <p:nvSpPr>
          <p:cNvPr id="16" name="TextBox 15">
            <a:extLst>
              <a:ext uri="{FF2B5EF4-FFF2-40B4-BE49-F238E27FC236}">
                <a16:creationId xmlns:a16="http://schemas.microsoft.com/office/drawing/2014/main" id="{807D7147-7D4D-FD4A-B541-232E3D54A4B4}"/>
              </a:ext>
            </a:extLst>
          </p:cNvPr>
          <p:cNvSpPr txBox="1"/>
          <p:nvPr/>
        </p:nvSpPr>
        <p:spPr>
          <a:xfrm>
            <a:off x="5769026" y="1598837"/>
            <a:ext cx="6282018" cy="384721"/>
          </a:xfrm>
          <a:prstGeom prst="rect">
            <a:avLst/>
          </a:prstGeom>
          <a:noFill/>
          <a:ln w="38100">
            <a:solidFill>
              <a:schemeClr val="accent2"/>
            </a:solidFill>
          </a:ln>
        </p:spPr>
        <p:txBody>
          <a:bodyPr wrap="square" rtlCol="0">
            <a:spAutoFit/>
          </a:bodyPr>
          <a:lstStyle/>
          <a:p>
            <a:pPr algn="ctr"/>
            <a:r>
              <a:rPr lang="en-GB" sz="1900" dirty="0">
                <a:latin typeface="Calibri" panose="020F0502020204030204" pitchFamily="34" charset="0"/>
                <a:cs typeface="Calibri" panose="020F0502020204030204" pitchFamily="34" charset="0"/>
              </a:rPr>
              <a:t>A rocky plateau in south-western Syria</a:t>
            </a:r>
          </a:p>
        </p:txBody>
      </p:sp>
      <p:cxnSp>
        <p:nvCxnSpPr>
          <p:cNvPr id="20" name="Straight Arrow Connector 19">
            <a:extLst>
              <a:ext uri="{FF2B5EF4-FFF2-40B4-BE49-F238E27FC236}">
                <a16:creationId xmlns:a16="http://schemas.microsoft.com/office/drawing/2014/main" id="{EB17ED31-BB84-5940-842E-BD9E415C54CB}"/>
              </a:ext>
            </a:extLst>
          </p:cNvPr>
          <p:cNvCxnSpPr>
            <a:cxnSpLocks/>
            <a:stCxn id="30" idx="3"/>
          </p:cNvCxnSpPr>
          <p:nvPr/>
        </p:nvCxnSpPr>
        <p:spPr>
          <a:xfrm flipV="1">
            <a:off x="3271896" y="1786506"/>
            <a:ext cx="2367131" cy="489118"/>
          </a:xfrm>
          <a:prstGeom prst="straightConnector1">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36C5DCD2-72EB-5B4D-A179-09D42EDECE1B}"/>
              </a:ext>
            </a:extLst>
          </p:cNvPr>
          <p:cNvSpPr txBox="1"/>
          <p:nvPr/>
        </p:nvSpPr>
        <p:spPr>
          <a:xfrm>
            <a:off x="5787130" y="1019766"/>
            <a:ext cx="6282018" cy="384721"/>
          </a:xfrm>
          <a:prstGeom prst="rect">
            <a:avLst/>
          </a:prstGeom>
          <a:noFill/>
          <a:ln w="38100">
            <a:solidFill>
              <a:schemeClr val="accent2"/>
            </a:solidFill>
          </a:ln>
        </p:spPr>
        <p:txBody>
          <a:bodyPr wrap="square" rtlCol="0">
            <a:spAutoFit/>
          </a:bodyPr>
          <a:lstStyle/>
          <a:p>
            <a:pPr algn="ctr"/>
            <a:r>
              <a:rPr lang="en-GB" sz="1900" dirty="0">
                <a:latin typeface="Calibri" panose="020F0502020204030204" pitchFamily="34" charset="0"/>
                <a:cs typeface="Calibri" panose="020F0502020204030204" pitchFamily="34" charset="0"/>
              </a:rPr>
              <a:t>Invasion and </a:t>
            </a:r>
            <a:r>
              <a:rPr lang="en-GB" sz="1900" i="1" dirty="0">
                <a:latin typeface="Calibri" panose="020F0502020204030204" pitchFamily="34" charset="0"/>
                <a:cs typeface="Calibri" panose="020F0502020204030204" pitchFamily="34" charset="0"/>
              </a:rPr>
              <a:t>temporary</a:t>
            </a:r>
            <a:r>
              <a:rPr lang="en-GB" sz="1900" dirty="0">
                <a:latin typeface="Calibri" panose="020F0502020204030204" pitchFamily="34" charset="0"/>
                <a:cs typeface="Calibri" panose="020F0502020204030204" pitchFamily="34" charset="0"/>
              </a:rPr>
              <a:t> control over a territory</a:t>
            </a:r>
          </a:p>
        </p:txBody>
      </p:sp>
      <p:sp>
        <p:nvSpPr>
          <p:cNvPr id="23" name="TextBox 22">
            <a:extLst>
              <a:ext uri="{FF2B5EF4-FFF2-40B4-BE49-F238E27FC236}">
                <a16:creationId xmlns:a16="http://schemas.microsoft.com/office/drawing/2014/main" id="{2AB55973-8B7E-334E-8B19-9D8C0CEB8788}"/>
              </a:ext>
            </a:extLst>
          </p:cNvPr>
          <p:cNvSpPr txBox="1"/>
          <p:nvPr/>
        </p:nvSpPr>
        <p:spPr>
          <a:xfrm>
            <a:off x="4705101" y="3792182"/>
            <a:ext cx="2596269" cy="677108"/>
          </a:xfrm>
          <a:prstGeom prst="rect">
            <a:avLst/>
          </a:prstGeom>
          <a:noFill/>
          <a:ln w="38100">
            <a:solidFill>
              <a:schemeClr val="accent2"/>
            </a:solidFill>
          </a:ln>
        </p:spPr>
        <p:txBody>
          <a:bodyPr wrap="square" rtlCol="0">
            <a:spAutoFit/>
          </a:bodyPr>
          <a:lstStyle/>
          <a:p>
            <a:pPr algn="ctr"/>
            <a:r>
              <a:rPr lang="en-GB" sz="1900" dirty="0">
                <a:latin typeface="Calibri" panose="020F0502020204030204" pitchFamily="34" charset="0"/>
                <a:cs typeface="Calibri" panose="020F0502020204030204" pitchFamily="34" charset="0"/>
              </a:rPr>
              <a:t>The establishment of small communities</a:t>
            </a:r>
          </a:p>
        </p:txBody>
      </p:sp>
      <p:sp>
        <p:nvSpPr>
          <p:cNvPr id="17" name="TextBox 16">
            <a:extLst>
              <a:ext uri="{FF2B5EF4-FFF2-40B4-BE49-F238E27FC236}">
                <a16:creationId xmlns:a16="http://schemas.microsoft.com/office/drawing/2014/main" id="{7710B446-5E62-2D45-B3FE-36629E250365}"/>
              </a:ext>
            </a:extLst>
          </p:cNvPr>
          <p:cNvSpPr txBox="1"/>
          <p:nvPr/>
        </p:nvSpPr>
        <p:spPr>
          <a:xfrm>
            <a:off x="738657" y="2616076"/>
            <a:ext cx="2628732" cy="400110"/>
          </a:xfrm>
          <a:prstGeom prst="rect">
            <a:avLst/>
          </a:prstGeom>
          <a:noFill/>
          <a:ln w="38100">
            <a:solidFill>
              <a:schemeClr val="accent2"/>
            </a:solidFill>
          </a:ln>
        </p:spPr>
        <p:txBody>
          <a:bodyPr wrap="square" rtlCol="0">
            <a:spAutoFit/>
          </a:bodyPr>
          <a:lstStyle/>
          <a:p>
            <a:pPr algn="ctr"/>
            <a:r>
              <a:rPr lang="en-GB" sz="2000" b="1" dirty="0">
                <a:solidFill>
                  <a:schemeClr val="accent1"/>
                </a:solidFill>
                <a:latin typeface="Courier" pitchFamily="2" charset="0"/>
              </a:rPr>
              <a:t>Sinai Peninsula</a:t>
            </a:r>
          </a:p>
        </p:txBody>
      </p:sp>
      <p:sp>
        <p:nvSpPr>
          <p:cNvPr id="3" name="Rectangle 2">
            <a:extLst>
              <a:ext uri="{FF2B5EF4-FFF2-40B4-BE49-F238E27FC236}">
                <a16:creationId xmlns:a16="http://schemas.microsoft.com/office/drawing/2014/main" id="{429C7502-7160-CF42-B568-F889DFDD16C5}"/>
              </a:ext>
            </a:extLst>
          </p:cNvPr>
          <p:cNvSpPr/>
          <p:nvPr/>
        </p:nvSpPr>
        <p:spPr>
          <a:xfrm>
            <a:off x="188594" y="179903"/>
            <a:ext cx="4210184" cy="646331"/>
          </a:xfrm>
          <a:prstGeom prst="rect">
            <a:avLst/>
          </a:prstGeom>
          <a:noFill/>
          <a:ln w="38100">
            <a:solidFill>
              <a:schemeClr val="accent5"/>
            </a:solidFill>
          </a:ln>
        </p:spPr>
        <p:txBody>
          <a:bodyPr wrap="square" lIns="91440" tIns="45720" rIns="91440" bIns="45720">
            <a:spAutoFit/>
          </a:bodyPr>
          <a:lstStyle/>
          <a:p>
            <a:r>
              <a:rPr lang="en-GB" sz="3600" b="0" cap="none" spc="0" dirty="0">
                <a:ln w="0"/>
                <a:solidFill>
                  <a:schemeClr val="accent1"/>
                </a:solidFill>
                <a:effectLst>
                  <a:outerShdw blurRad="38100" dist="25400" dir="5400000" algn="ctr" rotWithShape="0">
                    <a:srgbClr val="6E747A">
                      <a:alpha val="43000"/>
                    </a:srgbClr>
                  </a:outerShdw>
                </a:effectLst>
              </a:rPr>
              <a:t>9b. Matching activity</a:t>
            </a:r>
          </a:p>
        </p:txBody>
      </p:sp>
      <p:cxnSp>
        <p:nvCxnSpPr>
          <p:cNvPr id="24" name="Straight Arrow Connector 23">
            <a:extLst>
              <a:ext uri="{FF2B5EF4-FFF2-40B4-BE49-F238E27FC236}">
                <a16:creationId xmlns:a16="http://schemas.microsoft.com/office/drawing/2014/main" id="{2A963CC4-B0AC-3D42-A5A5-0873BB952FBA}"/>
              </a:ext>
            </a:extLst>
          </p:cNvPr>
          <p:cNvCxnSpPr>
            <a:cxnSpLocks/>
            <a:stCxn id="18" idx="3"/>
          </p:cNvCxnSpPr>
          <p:nvPr/>
        </p:nvCxnSpPr>
        <p:spPr>
          <a:xfrm>
            <a:off x="3144244" y="1759221"/>
            <a:ext cx="1507269" cy="2316370"/>
          </a:xfrm>
          <a:prstGeom prst="straightConnector1">
            <a:avLst/>
          </a:prstGeom>
          <a:ln w="28575">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26090D9A-DE02-B240-A24F-FA0679BF1D92}"/>
              </a:ext>
            </a:extLst>
          </p:cNvPr>
          <p:cNvSpPr/>
          <p:nvPr/>
        </p:nvSpPr>
        <p:spPr>
          <a:xfrm>
            <a:off x="4210184" y="4682049"/>
            <a:ext cx="2948496" cy="2062103"/>
          </a:xfrm>
          <a:prstGeom prst="rect">
            <a:avLst/>
          </a:prstGeom>
          <a:noFill/>
          <a:ln w="38100">
            <a:solidFill>
              <a:schemeClr val="accent5"/>
            </a:solidFill>
          </a:ln>
        </p:spPr>
        <p:txBody>
          <a:bodyPr wrap="square" lIns="91440" tIns="45720" rIns="91440" bIns="45720">
            <a:spAutoFit/>
          </a:bodyPr>
          <a:lstStyle/>
          <a:p>
            <a:pPr algn="ctr"/>
            <a:r>
              <a:rPr lang="en-GB" sz="3200" b="0" cap="none" spc="0" dirty="0">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Can you match the keywords with the definitions?</a:t>
            </a:r>
          </a:p>
        </p:txBody>
      </p:sp>
      <p:pic>
        <p:nvPicPr>
          <p:cNvPr id="1026" name="Picture 2" descr="Golan Heights profile - BBC News">
            <a:extLst>
              <a:ext uri="{FF2B5EF4-FFF2-40B4-BE49-F238E27FC236}">
                <a16:creationId xmlns:a16="http://schemas.microsoft.com/office/drawing/2014/main" id="{FE44F8CC-B9D8-1E4E-9FC2-30D7301422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460" y="3825673"/>
            <a:ext cx="3723165" cy="2984349"/>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296CD648-B4E2-BB4F-BAA2-8565F51CBF59}"/>
              </a:ext>
            </a:extLst>
          </p:cNvPr>
          <p:cNvSpPr txBox="1"/>
          <p:nvPr/>
        </p:nvSpPr>
        <p:spPr>
          <a:xfrm>
            <a:off x="5787130" y="118669"/>
            <a:ext cx="6282018" cy="677108"/>
          </a:xfrm>
          <a:prstGeom prst="rect">
            <a:avLst/>
          </a:prstGeom>
          <a:noFill/>
          <a:ln w="38100">
            <a:solidFill>
              <a:schemeClr val="accent2"/>
            </a:solidFill>
          </a:ln>
        </p:spPr>
        <p:txBody>
          <a:bodyPr wrap="square" rtlCol="0">
            <a:spAutoFit/>
          </a:bodyPr>
          <a:lstStyle/>
          <a:p>
            <a:pPr algn="ctr"/>
            <a:r>
              <a:rPr lang="en-GB" sz="1900" dirty="0">
                <a:latin typeface="Calibri" panose="020F0502020204030204" pitchFamily="34" charset="0"/>
                <a:cs typeface="Calibri" panose="020F0502020204030204" pitchFamily="34" charset="0"/>
              </a:rPr>
              <a:t>A desert region between the Mediterranean Sea and the Red Sea. A land bridge between Asia and Africa</a:t>
            </a:r>
          </a:p>
        </p:txBody>
      </p:sp>
      <p:sp>
        <p:nvSpPr>
          <p:cNvPr id="26" name="TextBox 25">
            <a:extLst>
              <a:ext uri="{FF2B5EF4-FFF2-40B4-BE49-F238E27FC236}">
                <a16:creationId xmlns:a16="http://schemas.microsoft.com/office/drawing/2014/main" id="{9172D4D5-E7A7-5C42-ABE2-7ED3AA39A27E}"/>
              </a:ext>
            </a:extLst>
          </p:cNvPr>
          <p:cNvSpPr txBox="1"/>
          <p:nvPr/>
        </p:nvSpPr>
        <p:spPr>
          <a:xfrm>
            <a:off x="4705102" y="2128617"/>
            <a:ext cx="2596269" cy="1554272"/>
          </a:xfrm>
          <a:prstGeom prst="rect">
            <a:avLst/>
          </a:prstGeom>
          <a:noFill/>
          <a:ln w="38100">
            <a:solidFill>
              <a:schemeClr val="accent2"/>
            </a:solidFill>
          </a:ln>
        </p:spPr>
        <p:txBody>
          <a:bodyPr wrap="square" rtlCol="0">
            <a:spAutoFit/>
          </a:bodyPr>
          <a:lstStyle/>
          <a:p>
            <a:pPr algn="ctr"/>
            <a:r>
              <a:rPr lang="en-GB" sz="1900" dirty="0">
                <a:latin typeface="Calibri" panose="020F0502020204030204" pitchFamily="34" charset="0"/>
                <a:cs typeface="Calibri" panose="020F0502020204030204" pitchFamily="34" charset="0"/>
              </a:rPr>
              <a:t>Meaning ‘setback’, this refers to the Israeli occupation of the West Bank, Gaza and East Jerusalem in 1967  </a:t>
            </a:r>
          </a:p>
        </p:txBody>
      </p:sp>
      <p:pic>
        <p:nvPicPr>
          <p:cNvPr id="1028" name="Picture 4" descr="Israel: A Right to Live (lost BBC documentary film; 1967) - The Lost Media  Wiki">
            <a:extLst>
              <a:ext uri="{FF2B5EF4-FFF2-40B4-BE49-F238E27FC236}">
                <a16:creationId xmlns:a16="http://schemas.microsoft.com/office/drawing/2014/main" id="{BBA61E21-A573-874E-93B2-DB8370D5E6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7143" y="2251850"/>
            <a:ext cx="4581591" cy="4336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0905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84EDCF3-969C-0344-8D1A-AA36F303CAC6}"/>
              </a:ext>
            </a:extLst>
          </p:cNvPr>
          <p:cNvSpPr txBox="1"/>
          <p:nvPr/>
        </p:nvSpPr>
        <p:spPr>
          <a:xfrm>
            <a:off x="1399365" y="1758869"/>
            <a:ext cx="2634119" cy="400110"/>
          </a:xfrm>
          <a:prstGeom prst="rect">
            <a:avLst/>
          </a:prstGeom>
          <a:noFill/>
          <a:ln w="38100">
            <a:solidFill>
              <a:schemeClr val="accent2"/>
            </a:solidFill>
          </a:ln>
        </p:spPr>
        <p:txBody>
          <a:bodyPr wrap="square" rtlCol="0">
            <a:spAutoFit/>
          </a:bodyPr>
          <a:lstStyle/>
          <a:p>
            <a:pPr algn="ctr"/>
            <a:r>
              <a:rPr lang="en-GB" sz="2000" b="1" dirty="0">
                <a:solidFill>
                  <a:schemeClr val="accent5"/>
                </a:solidFill>
                <a:latin typeface="Courier" pitchFamily="2" charset="0"/>
              </a:rPr>
              <a:t>Occupation</a:t>
            </a:r>
          </a:p>
        </p:txBody>
      </p:sp>
      <p:sp>
        <p:nvSpPr>
          <p:cNvPr id="5" name="TextBox 4">
            <a:extLst>
              <a:ext uri="{FF2B5EF4-FFF2-40B4-BE49-F238E27FC236}">
                <a16:creationId xmlns:a16="http://schemas.microsoft.com/office/drawing/2014/main" id="{A2A8A1CD-29DE-1D4B-A629-D8EF0FCB7233}"/>
              </a:ext>
            </a:extLst>
          </p:cNvPr>
          <p:cNvSpPr txBox="1"/>
          <p:nvPr/>
        </p:nvSpPr>
        <p:spPr>
          <a:xfrm>
            <a:off x="1399366" y="5073177"/>
            <a:ext cx="2628732" cy="400110"/>
          </a:xfrm>
          <a:prstGeom prst="rect">
            <a:avLst/>
          </a:prstGeom>
          <a:noFill/>
          <a:ln w="38100">
            <a:solidFill>
              <a:schemeClr val="accent2"/>
            </a:solidFill>
          </a:ln>
        </p:spPr>
        <p:txBody>
          <a:bodyPr wrap="square" rtlCol="0">
            <a:spAutoFit/>
          </a:bodyPr>
          <a:lstStyle/>
          <a:p>
            <a:pPr algn="ctr"/>
            <a:r>
              <a:rPr lang="en-GB" sz="2000" b="1" dirty="0" err="1">
                <a:solidFill>
                  <a:schemeClr val="accent3"/>
                </a:solidFill>
                <a:latin typeface="Courier" pitchFamily="2" charset="0"/>
              </a:rPr>
              <a:t>Naksa</a:t>
            </a:r>
            <a:endParaRPr lang="en-GB" sz="2000" b="1" dirty="0">
              <a:solidFill>
                <a:schemeClr val="accent3"/>
              </a:solidFill>
              <a:latin typeface="Courier" pitchFamily="2" charset="0"/>
            </a:endParaRPr>
          </a:p>
        </p:txBody>
      </p:sp>
      <p:sp>
        <p:nvSpPr>
          <p:cNvPr id="6" name="TextBox 5">
            <a:extLst>
              <a:ext uri="{FF2B5EF4-FFF2-40B4-BE49-F238E27FC236}">
                <a16:creationId xmlns:a16="http://schemas.microsoft.com/office/drawing/2014/main" id="{1F750C9E-33A0-1E48-82FB-2A60688D191F}"/>
              </a:ext>
            </a:extLst>
          </p:cNvPr>
          <p:cNvSpPr txBox="1"/>
          <p:nvPr/>
        </p:nvSpPr>
        <p:spPr>
          <a:xfrm>
            <a:off x="1399365" y="3306413"/>
            <a:ext cx="2628732" cy="400110"/>
          </a:xfrm>
          <a:prstGeom prst="rect">
            <a:avLst/>
          </a:prstGeom>
          <a:noFill/>
          <a:ln w="38100">
            <a:solidFill>
              <a:schemeClr val="accent2"/>
            </a:solidFill>
          </a:ln>
        </p:spPr>
        <p:txBody>
          <a:bodyPr wrap="square" rtlCol="0">
            <a:spAutoFit/>
          </a:bodyPr>
          <a:lstStyle/>
          <a:p>
            <a:pPr algn="ctr"/>
            <a:r>
              <a:rPr lang="en-GB" sz="2000" b="1" dirty="0">
                <a:solidFill>
                  <a:schemeClr val="accent1"/>
                </a:solidFill>
                <a:latin typeface="Courier" pitchFamily="2" charset="0"/>
              </a:rPr>
              <a:t>Golan Heights</a:t>
            </a:r>
          </a:p>
        </p:txBody>
      </p:sp>
      <p:sp>
        <p:nvSpPr>
          <p:cNvPr id="7" name="TextBox 6">
            <a:extLst>
              <a:ext uri="{FF2B5EF4-FFF2-40B4-BE49-F238E27FC236}">
                <a16:creationId xmlns:a16="http://schemas.microsoft.com/office/drawing/2014/main" id="{CD394066-F3B9-1E4D-864B-5A7A7419741A}"/>
              </a:ext>
            </a:extLst>
          </p:cNvPr>
          <p:cNvSpPr txBox="1"/>
          <p:nvPr/>
        </p:nvSpPr>
        <p:spPr>
          <a:xfrm>
            <a:off x="1399365" y="2583279"/>
            <a:ext cx="2628732" cy="400110"/>
          </a:xfrm>
          <a:prstGeom prst="rect">
            <a:avLst/>
          </a:prstGeom>
          <a:noFill/>
          <a:ln w="38100">
            <a:solidFill>
              <a:schemeClr val="accent2"/>
            </a:solidFill>
          </a:ln>
        </p:spPr>
        <p:txBody>
          <a:bodyPr wrap="square" rtlCol="0">
            <a:spAutoFit/>
          </a:bodyPr>
          <a:lstStyle/>
          <a:p>
            <a:pPr algn="ctr"/>
            <a:r>
              <a:rPr lang="en-GB" sz="2000" b="1" dirty="0">
                <a:solidFill>
                  <a:schemeClr val="accent2"/>
                </a:solidFill>
                <a:latin typeface="Courier" pitchFamily="2" charset="0"/>
              </a:rPr>
              <a:t>Settlements</a:t>
            </a:r>
          </a:p>
        </p:txBody>
      </p:sp>
      <p:sp>
        <p:nvSpPr>
          <p:cNvPr id="8" name="TextBox 7">
            <a:extLst>
              <a:ext uri="{FF2B5EF4-FFF2-40B4-BE49-F238E27FC236}">
                <a16:creationId xmlns:a16="http://schemas.microsoft.com/office/drawing/2014/main" id="{8DBAE9AF-21CE-0749-9991-B5BAC2516E2A}"/>
              </a:ext>
            </a:extLst>
          </p:cNvPr>
          <p:cNvSpPr txBox="1"/>
          <p:nvPr/>
        </p:nvSpPr>
        <p:spPr>
          <a:xfrm>
            <a:off x="4570348" y="3295512"/>
            <a:ext cx="6282018" cy="384721"/>
          </a:xfrm>
          <a:prstGeom prst="rect">
            <a:avLst/>
          </a:prstGeom>
          <a:noFill/>
          <a:ln w="38100">
            <a:solidFill>
              <a:schemeClr val="accent2"/>
            </a:solidFill>
          </a:ln>
        </p:spPr>
        <p:txBody>
          <a:bodyPr wrap="square" rtlCol="0">
            <a:spAutoFit/>
          </a:bodyPr>
          <a:lstStyle/>
          <a:p>
            <a:pPr algn="ctr"/>
            <a:r>
              <a:rPr lang="en-GB" sz="1900" dirty="0">
                <a:solidFill>
                  <a:schemeClr val="accent1"/>
                </a:solidFill>
                <a:latin typeface="Calibri" panose="020F0502020204030204" pitchFamily="34" charset="0"/>
                <a:cs typeface="Calibri" panose="020F0502020204030204" pitchFamily="34" charset="0"/>
              </a:rPr>
              <a:t>A rocky plateau in south-western Syria</a:t>
            </a:r>
          </a:p>
        </p:txBody>
      </p:sp>
      <p:sp>
        <p:nvSpPr>
          <p:cNvPr id="9" name="TextBox 8">
            <a:extLst>
              <a:ext uri="{FF2B5EF4-FFF2-40B4-BE49-F238E27FC236}">
                <a16:creationId xmlns:a16="http://schemas.microsoft.com/office/drawing/2014/main" id="{621D5EF9-6A5F-F843-930B-75A47E8E323B}"/>
              </a:ext>
            </a:extLst>
          </p:cNvPr>
          <p:cNvSpPr txBox="1"/>
          <p:nvPr/>
        </p:nvSpPr>
        <p:spPr>
          <a:xfrm>
            <a:off x="4570348" y="1771324"/>
            <a:ext cx="6282018" cy="384721"/>
          </a:xfrm>
          <a:prstGeom prst="rect">
            <a:avLst/>
          </a:prstGeom>
          <a:noFill/>
          <a:ln w="38100">
            <a:solidFill>
              <a:schemeClr val="accent2"/>
            </a:solidFill>
          </a:ln>
        </p:spPr>
        <p:txBody>
          <a:bodyPr wrap="square" rtlCol="0">
            <a:spAutoFit/>
          </a:bodyPr>
          <a:lstStyle/>
          <a:p>
            <a:pPr algn="ctr"/>
            <a:r>
              <a:rPr lang="en-GB" sz="1900" dirty="0">
                <a:solidFill>
                  <a:schemeClr val="accent5"/>
                </a:solidFill>
                <a:latin typeface="Calibri" panose="020F0502020204030204" pitchFamily="34" charset="0"/>
                <a:cs typeface="Calibri" panose="020F0502020204030204" pitchFamily="34" charset="0"/>
              </a:rPr>
              <a:t>Invasion and </a:t>
            </a:r>
            <a:r>
              <a:rPr lang="en-GB" sz="1900" i="1" dirty="0">
                <a:solidFill>
                  <a:schemeClr val="accent5"/>
                </a:solidFill>
                <a:latin typeface="Calibri" panose="020F0502020204030204" pitchFamily="34" charset="0"/>
                <a:cs typeface="Calibri" panose="020F0502020204030204" pitchFamily="34" charset="0"/>
              </a:rPr>
              <a:t>temporary</a:t>
            </a:r>
            <a:r>
              <a:rPr lang="en-GB" sz="1900" dirty="0">
                <a:solidFill>
                  <a:schemeClr val="accent5"/>
                </a:solidFill>
                <a:latin typeface="Calibri" panose="020F0502020204030204" pitchFamily="34" charset="0"/>
                <a:cs typeface="Calibri" panose="020F0502020204030204" pitchFamily="34" charset="0"/>
              </a:rPr>
              <a:t> control over a territory</a:t>
            </a:r>
          </a:p>
        </p:txBody>
      </p:sp>
      <p:sp>
        <p:nvSpPr>
          <p:cNvPr id="10" name="TextBox 9">
            <a:extLst>
              <a:ext uri="{FF2B5EF4-FFF2-40B4-BE49-F238E27FC236}">
                <a16:creationId xmlns:a16="http://schemas.microsoft.com/office/drawing/2014/main" id="{229AF528-E319-CF4E-9DEA-63159BF26461}"/>
              </a:ext>
            </a:extLst>
          </p:cNvPr>
          <p:cNvSpPr txBox="1"/>
          <p:nvPr/>
        </p:nvSpPr>
        <p:spPr>
          <a:xfrm>
            <a:off x="4588452" y="2558912"/>
            <a:ext cx="6263914" cy="384721"/>
          </a:xfrm>
          <a:prstGeom prst="rect">
            <a:avLst/>
          </a:prstGeom>
          <a:noFill/>
          <a:ln w="38100">
            <a:solidFill>
              <a:schemeClr val="accent2"/>
            </a:solidFill>
          </a:ln>
        </p:spPr>
        <p:txBody>
          <a:bodyPr wrap="square" rtlCol="0">
            <a:spAutoFit/>
          </a:bodyPr>
          <a:lstStyle/>
          <a:p>
            <a:pPr algn="ctr"/>
            <a:r>
              <a:rPr lang="en-GB" sz="1900" dirty="0">
                <a:solidFill>
                  <a:schemeClr val="accent2"/>
                </a:solidFill>
                <a:latin typeface="Calibri" panose="020F0502020204030204" pitchFamily="34" charset="0"/>
                <a:cs typeface="Calibri" panose="020F0502020204030204" pitchFamily="34" charset="0"/>
              </a:rPr>
              <a:t>The establishment of small communities</a:t>
            </a:r>
          </a:p>
        </p:txBody>
      </p:sp>
      <p:sp>
        <p:nvSpPr>
          <p:cNvPr id="11" name="TextBox 10">
            <a:extLst>
              <a:ext uri="{FF2B5EF4-FFF2-40B4-BE49-F238E27FC236}">
                <a16:creationId xmlns:a16="http://schemas.microsoft.com/office/drawing/2014/main" id="{C725489C-7C84-2844-9304-8A6752338556}"/>
              </a:ext>
            </a:extLst>
          </p:cNvPr>
          <p:cNvSpPr txBox="1"/>
          <p:nvPr/>
        </p:nvSpPr>
        <p:spPr>
          <a:xfrm>
            <a:off x="1399365" y="4116813"/>
            <a:ext cx="2628732" cy="400110"/>
          </a:xfrm>
          <a:prstGeom prst="rect">
            <a:avLst/>
          </a:prstGeom>
          <a:noFill/>
          <a:ln w="38100">
            <a:solidFill>
              <a:schemeClr val="accent2"/>
            </a:solidFill>
          </a:ln>
        </p:spPr>
        <p:txBody>
          <a:bodyPr wrap="square" rtlCol="0">
            <a:spAutoFit/>
          </a:bodyPr>
          <a:lstStyle/>
          <a:p>
            <a:pPr algn="ctr"/>
            <a:r>
              <a:rPr lang="en-GB" sz="2000" b="1" dirty="0">
                <a:solidFill>
                  <a:schemeClr val="bg2"/>
                </a:solidFill>
                <a:latin typeface="Courier" pitchFamily="2" charset="0"/>
              </a:rPr>
              <a:t>Sinai Peninsula</a:t>
            </a:r>
          </a:p>
        </p:txBody>
      </p:sp>
      <p:sp>
        <p:nvSpPr>
          <p:cNvPr id="12" name="TextBox 11">
            <a:extLst>
              <a:ext uri="{FF2B5EF4-FFF2-40B4-BE49-F238E27FC236}">
                <a16:creationId xmlns:a16="http://schemas.microsoft.com/office/drawing/2014/main" id="{0A763088-63CB-CE49-973B-586C24106686}"/>
              </a:ext>
            </a:extLst>
          </p:cNvPr>
          <p:cNvSpPr txBox="1"/>
          <p:nvPr/>
        </p:nvSpPr>
        <p:spPr>
          <a:xfrm>
            <a:off x="4588452" y="3965865"/>
            <a:ext cx="6282018" cy="677108"/>
          </a:xfrm>
          <a:prstGeom prst="rect">
            <a:avLst/>
          </a:prstGeom>
          <a:noFill/>
          <a:ln w="38100">
            <a:solidFill>
              <a:schemeClr val="accent2"/>
            </a:solidFill>
          </a:ln>
        </p:spPr>
        <p:txBody>
          <a:bodyPr wrap="square" rtlCol="0">
            <a:spAutoFit/>
          </a:bodyPr>
          <a:lstStyle/>
          <a:p>
            <a:pPr algn="ctr"/>
            <a:r>
              <a:rPr lang="en-GB" sz="1900" dirty="0">
                <a:solidFill>
                  <a:schemeClr val="bg2"/>
                </a:solidFill>
                <a:latin typeface="Calibri" panose="020F0502020204030204" pitchFamily="34" charset="0"/>
                <a:cs typeface="Calibri" panose="020F0502020204030204" pitchFamily="34" charset="0"/>
              </a:rPr>
              <a:t>A desert region between the Mediterranean Sea and the Red Sea. A land bridge between Asia and Africa</a:t>
            </a:r>
          </a:p>
        </p:txBody>
      </p:sp>
      <p:sp>
        <p:nvSpPr>
          <p:cNvPr id="13" name="TextBox 12">
            <a:extLst>
              <a:ext uri="{FF2B5EF4-FFF2-40B4-BE49-F238E27FC236}">
                <a16:creationId xmlns:a16="http://schemas.microsoft.com/office/drawing/2014/main" id="{2F0D4ED5-BFE7-C442-9091-A29AE7C3AEF9}"/>
              </a:ext>
            </a:extLst>
          </p:cNvPr>
          <p:cNvSpPr txBox="1"/>
          <p:nvPr/>
        </p:nvSpPr>
        <p:spPr>
          <a:xfrm>
            <a:off x="4588452" y="4863816"/>
            <a:ext cx="6263914" cy="677108"/>
          </a:xfrm>
          <a:prstGeom prst="rect">
            <a:avLst/>
          </a:prstGeom>
          <a:noFill/>
          <a:ln w="38100">
            <a:solidFill>
              <a:schemeClr val="accent2"/>
            </a:solidFill>
          </a:ln>
        </p:spPr>
        <p:txBody>
          <a:bodyPr wrap="square" rtlCol="0">
            <a:spAutoFit/>
          </a:bodyPr>
          <a:lstStyle/>
          <a:p>
            <a:pPr algn="ctr"/>
            <a:r>
              <a:rPr lang="en-GB" sz="1900" dirty="0">
                <a:solidFill>
                  <a:schemeClr val="accent3"/>
                </a:solidFill>
                <a:latin typeface="Calibri" panose="020F0502020204030204" pitchFamily="34" charset="0"/>
                <a:cs typeface="Calibri" panose="020F0502020204030204" pitchFamily="34" charset="0"/>
              </a:rPr>
              <a:t>Meaning ‘setback’, this refers to the Israeli occupation of the West Bank, Gaza and East Jerusalem in 1967  </a:t>
            </a:r>
          </a:p>
        </p:txBody>
      </p:sp>
      <p:sp>
        <p:nvSpPr>
          <p:cNvPr id="14" name="Rectangle 13">
            <a:extLst>
              <a:ext uri="{FF2B5EF4-FFF2-40B4-BE49-F238E27FC236}">
                <a16:creationId xmlns:a16="http://schemas.microsoft.com/office/drawing/2014/main" id="{AE627A59-4343-D44A-9AC9-B9C5813E8E61}"/>
              </a:ext>
            </a:extLst>
          </p:cNvPr>
          <p:cNvSpPr/>
          <p:nvPr/>
        </p:nvSpPr>
        <p:spPr>
          <a:xfrm>
            <a:off x="476093" y="785694"/>
            <a:ext cx="11319326" cy="584775"/>
          </a:xfrm>
          <a:prstGeom prst="rect">
            <a:avLst/>
          </a:prstGeom>
          <a:noFill/>
          <a:ln w="38100">
            <a:noFill/>
          </a:ln>
        </p:spPr>
        <p:txBody>
          <a:bodyPr wrap="square" lIns="91440" tIns="45720" rIns="91440" bIns="45720">
            <a:spAutoFit/>
          </a:bodyPr>
          <a:lstStyle/>
          <a:p>
            <a:pPr algn="ctr"/>
            <a:r>
              <a:rPr lang="en-GB" sz="3200" b="0" cap="none" spc="0" dirty="0">
                <a:ln w="0"/>
                <a:solidFill>
                  <a:schemeClr val="accent1"/>
                </a:solidFill>
                <a:effectLst>
                  <a:outerShdw blurRad="38100" dist="25400" dir="5400000" algn="ctr" rotWithShape="0">
                    <a:srgbClr val="6E747A">
                      <a:alpha val="43000"/>
                    </a:srgbClr>
                  </a:outerShdw>
                </a:effectLst>
              </a:rPr>
              <a:t>Add these keywords and matching definitions to your glossary</a:t>
            </a:r>
          </a:p>
        </p:txBody>
      </p:sp>
      <p:cxnSp>
        <p:nvCxnSpPr>
          <p:cNvPr id="15" name="Straight Arrow Connector 14">
            <a:extLst>
              <a:ext uri="{FF2B5EF4-FFF2-40B4-BE49-F238E27FC236}">
                <a16:creationId xmlns:a16="http://schemas.microsoft.com/office/drawing/2014/main" id="{46AEFE67-D811-224D-9A28-599028080832}"/>
              </a:ext>
            </a:extLst>
          </p:cNvPr>
          <p:cNvCxnSpPr>
            <a:cxnSpLocks/>
            <a:stCxn id="4" idx="3"/>
            <a:endCxn id="9" idx="1"/>
          </p:cNvCxnSpPr>
          <p:nvPr/>
        </p:nvCxnSpPr>
        <p:spPr>
          <a:xfrm>
            <a:off x="4033484" y="1958924"/>
            <a:ext cx="536864" cy="4761"/>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2488F376-2C09-EE48-8CDC-344956FBBF2D}"/>
              </a:ext>
            </a:extLst>
          </p:cNvPr>
          <p:cNvCxnSpPr>
            <a:cxnSpLocks/>
          </p:cNvCxnSpPr>
          <p:nvPr/>
        </p:nvCxnSpPr>
        <p:spPr>
          <a:xfrm>
            <a:off x="4039842" y="2791028"/>
            <a:ext cx="536864" cy="4761"/>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8B5F5303-18AB-B540-AC55-7947177C50FB}"/>
              </a:ext>
            </a:extLst>
          </p:cNvPr>
          <p:cNvCxnSpPr>
            <a:cxnSpLocks/>
          </p:cNvCxnSpPr>
          <p:nvPr/>
        </p:nvCxnSpPr>
        <p:spPr>
          <a:xfrm>
            <a:off x="4028097" y="3531169"/>
            <a:ext cx="536864" cy="4761"/>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10595ED5-579A-CD40-BD1E-F872483D3BA3}"/>
              </a:ext>
            </a:extLst>
          </p:cNvPr>
          <p:cNvCxnSpPr>
            <a:cxnSpLocks/>
          </p:cNvCxnSpPr>
          <p:nvPr/>
        </p:nvCxnSpPr>
        <p:spPr>
          <a:xfrm>
            <a:off x="4028097" y="4337570"/>
            <a:ext cx="536864" cy="4761"/>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F2AFFAF3-B013-594D-8903-4576A6BF71B8}"/>
              </a:ext>
            </a:extLst>
          </p:cNvPr>
          <p:cNvCxnSpPr>
            <a:cxnSpLocks/>
          </p:cNvCxnSpPr>
          <p:nvPr/>
        </p:nvCxnSpPr>
        <p:spPr>
          <a:xfrm>
            <a:off x="4051588" y="5260636"/>
            <a:ext cx="536864" cy="4761"/>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B685A551-064B-EA45-9DFC-EFED1EF9A1FC}"/>
              </a:ext>
            </a:extLst>
          </p:cNvPr>
          <p:cNvSpPr/>
          <p:nvPr/>
        </p:nvSpPr>
        <p:spPr>
          <a:xfrm>
            <a:off x="221128" y="6235659"/>
            <a:ext cx="11749744" cy="523220"/>
          </a:xfrm>
          <a:prstGeom prst="rect">
            <a:avLst/>
          </a:prstGeom>
          <a:noFill/>
        </p:spPr>
        <p:txBody>
          <a:bodyPr wrap="square" lIns="91440" tIns="45720" rIns="91440" bIns="45720">
            <a:spAutoFit/>
          </a:bodyPr>
          <a:lstStyle/>
          <a:p>
            <a:pPr algn="ctr"/>
            <a:r>
              <a:rPr lang="en-GB" sz="2800" dirty="0">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Question: what does ‘occupation by settlers’ mean?</a:t>
            </a:r>
            <a:endParaRPr lang="en-GB" sz="28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957375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CF4B190-8EB2-0247-8D4E-80C16FA85C87}"/>
              </a:ext>
            </a:extLst>
          </p:cNvPr>
          <p:cNvSpPr txBox="1"/>
          <p:nvPr/>
        </p:nvSpPr>
        <p:spPr>
          <a:xfrm>
            <a:off x="657752" y="868959"/>
            <a:ext cx="4335267" cy="646331"/>
          </a:xfrm>
          <a:prstGeom prst="rect">
            <a:avLst/>
          </a:prstGeom>
          <a:solidFill>
            <a:schemeClr val="tx2"/>
          </a:solidFill>
          <a:ln w="38100">
            <a:solidFill>
              <a:schemeClr val="bg2"/>
            </a:solidFill>
          </a:ln>
        </p:spPr>
        <p:txBody>
          <a:bodyPr wrap="square" rtlCol="0">
            <a:spAutoFit/>
          </a:bodyPr>
          <a:lstStyle/>
          <a:p>
            <a:pPr algn="ctr"/>
            <a:r>
              <a:rPr lang="en-GB" sz="3600" b="1" dirty="0">
                <a:solidFill>
                  <a:schemeClr val="bg2"/>
                </a:solidFill>
                <a:latin typeface="Calibri" panose="020F0502020204030204" pitchFamily="34" charset="0"/>
                <a:cs typeface="Calibri" panose="020F0502020204030204" pitchFamily="34" charset="0"/>
              </a:rPr>
              <a:t>June 1967 War</a:t>
            </a:r>
          </a:p>
        </p:txBody>
      </p:sp>
      <p:cxnSp>
        <p:nvCxnSpPr>
          <p:cNvPr id="13" name="Straight Arrow Connector 12">
            <a:extLst>
              <a:ext uri="{FF2B5EF4-FFF2-40B4-BE49-F238E27FC236}">
                <a16:creationId xmlns:a16="http://schemas.microsoft.com/office/drawing/2014/main" id="{4C143637-5F9F-B546-A546-C49366DA2322}"/>
              </a:ext>
            </a:extLst>
          </p:cNvPr>
          <p:cNvCxnSpPr>
            <a:cxnSpLocks/>
            <a:stCxn id="7" idx="3"/>
          </p:cNvCxnSpPr>
          <p:nvPr/>
        </p:nvCxnSpPr>
        <p:spPr>
          <a:xfrm>
            <a:off x="4993019" y="1192125"/>
            <a:ext cx="661699" cy="4334871"/>
          </a:xfrm>
          <a:prstGeom prst="straightConnector1">
            <a:avLst/>
          </a:prstGeom>
          <a:ln w="5715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B7039FA-DCCF-4345-964E-9D1F37201FF2}"/>
              </a:ext>
            </a:extLst>
          </p:cNvPr>
          <p:cNvCxnSpPr>
            <a:cxnSpLocks/>
          </p:cNvCxnSpPr>
          <p:nvPr/>
        </p:nvCxnSpPr>
        <p:spPr>
          <a:xfrm>
            <a:off x="4984152" y="2464403"/>
            <a:ext cx="670566" cy="891826"/>
          </a:xfrm>
          <a:prstGeom prst="straightConnector1">
            <a:avLst/>
          </a:prstGeom>
          <a:ln w="571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842CA24D-6CB7-DC40-8CE0-039CDF589C60}"/>
              </a:ext>
            </a:extLst>
          </p:cNvPr>
          <p:cNvSpPr txBox="1"/>
          <p:nvPr/>
        </p:nvSpPr>
        <p:spPr>
          <a:xfrm>
            <a:off x="657751" y="3632187"/>
            <a:ext cx="4326401" cy="646331"/>
          </a:xfrm>
          <a:prstGeom prst="rect">
            <a:avLst/>
          </a:prstGeom>
          <a:solidFill>
            <a:schemeClr val="tx2"/>
          </a:solidFill>
          <a:ln w="38100">
            <a:solidFill>
              <a:schemeClr val="bg2"/>
            </a:solidFill>
          </a:ln>
        </p:spPr>
        <p:txBody>
          <a:bodyPr wrap="square" rtlCol="0">
            <a:spAutoFit/>
          </a:bodyPr>
          <a:lstStyle/>
          <a:p>
            <a:pPr algn="ctr"/>
            <a:r>
              <a:rPr lang="en-GB" sz="3600" b="1" dirty="0">
                <a:solidFill>
                  <a:schemeClr val="bg2"/>
                </a:solidFill>
                <a:latin typeface="Calibri" panose="020F0502020204030204" pitchFamily="34" charset="0"/>
                <a:cs typeface="Calibri" panose="020F0502020204030204" pitchFamily="34" charset="0"/>
              </a:rPr>
              <a:t>UN Resolution 242</a:t>
            </a:r>
          </a:p>
        </p:txBody>
      </p:sp>
      <p:sp>
        <p:nvSpPr>
          <p:cNvPr id="18" name="TextBox 17">
            <a:extLst>
              <a:ext uri="{FF2B5EF4-FFF2-40B4-BE49-F238E27FC236}">
                <a16:creationId xmlns:a16="http://schemas.microsoft.com/office/drawing/2014/main" id="{7F1A0135-3734-A94D-AE25-F91D1D38C3B1}"/>
              </a:ext>
            </a:extLst>
          </p:cNvPr>
          <p:cNvSpPr txBox="1"/>
          <p:nvPr/>
        </p:nvSpPr>
        <p:spPr>
          <a:xfrm>
            <a:off x="657752" y="2000561"/>
            <a:ext cx="4326400" cy="1200329"/>
          </a:xfrm>
          <a:prstGeom prst="rect">
            <a:avLst/>
          </a:prstGeom>
          <a:solidFill>
            <a:schemeClr val="tx2"/>
          </a:solidFill>
          <a:ln w="38100">
            <a:solidFill>
              <a:schemeClr val="bg2"/>
            </a:solidFill>
          </a:ln>
        </p:spPr>
        <p:txBody>
          <a:bodyPr wrap="square" rtlCol="0">
            <a:spAutoFit/>
          </a:bodyPr>
          <a:lstStyle/>
          <a:p>
            <a:pPr algn="ctr"/>
            <a:r>
              <a:rPr lang="en-GB" sz="3600" b="1" dirty="0">
                <a:solidFill>
                  <a:schemeClr val="bg2"/>
                </a:solidFill>
                <a:latin typeface="Calibri" panose="020F0502020204030204" pitchFamily="34" charset="0"/>
                <a:cs typeface="Calibri" panose="020F0502020204030204" pitchFamily="34" charset="0"/>
              </a:rPr>
              <a:t>1978 Camp David Accords</a:t>
            </a:r>
          </a:p>
        </p:txBody>
      </p:sp>
      <p:sp>
        <p:nvSpPr>
          <p:cNvPr id="16" name="TextBox 15">
            <a:extLst>
              <a:ext uri="{FF2B5EF4-FFF2-40B4-BE49-F238E27FC236}">
                <a16:creationId xmlns:a16="http://schemas.microsoft.com/office/drawing/2014/main" id="{807D7147-7D4D-FD4A-B541-232E3D54A4B4}"/>
              </a:ext>
            </a:extLst>
          </p:cNvPr>
          <p:cNvSpPr txBox="1"/>
          <p:nvPr/>
        </p:nvSpPr>
        <p:spPr>
          <a:xfrm>
            <a:off x="5722549" y="2479066"/>
            <a:ext cx="5734246" cy="1754326"/>
          </a:xfrm>
          <a:prstGeom prst="rect">
            <a:avLst/>
          </a:prstGeom>
          <a:solidFill>
            <a:schemeClr val="tx2"/>
          </a:solidFill>
          <a:ln w="38100">
            <a:solidFill>
              <a:schemeClr val="bg2"/>
            </a:solidFill>
          </a:ln>
        </p:spPr>
        <p:txBody>
          <a:bodyPr wrap="square" rtlCol="0">
            <a:spAutoFit/>
          </a:bodyPr>
          <a:lstStyle/>
          <a:p>
            <a:pPr algn="ctr"/>
            <a:r>
              <a:rPr lang="en-GB" sz="3600" b="1" dirty="0">
                <a:solidFill>
                  <a:schemeClr val="bg2"/>
                </a:solidFill>
                <a:latin typeface="Calibri" panose="020F0502020204030204" pitchFamily="34" charset="0"/>
                <a:cs typeface="Calibri" panose="020F0502020204030204" pitchFamily="34" charset="0"/>
              </a:rPr>
              <a:t>Political agreements between Israel and Egypt about Israel and Palestine</a:t>
            </a:r>
          </a:p>
        </p:txBody>
      </p:sp>
      <p:cxnSp>
        <p:nvCxnSpPr>
          <p:cNvPr id="20" name="Straight Arrow Connector 19">
            <a:extLst>
              <a:ext uri="{FF2B5EF4-FFF2-40B4-BE49-F238E27FC236}">
                <a16:creationId xmlns:a16="http://schemas.microsoft.com/office/drawing/2014/main" id="{EB17ED31-BB84-5940-842E-BD9E415C54CB}"/>
              </a:ext>
            </a:extLst>
          </p:cNvPr>
          <p:cNvCxnSpPr>
            <a:cxnSpLocks/>
            <a:stCxn id="30" idx="3"/>
          </p:cNvCxnSpPr>
          <p:nvPr/>
        </p:nvCxnSpPr>
        <p:spPr>
          <a:xfrm flipV="1">
            <a:off x="4984152" y="1197123"/>
            <a:ext cx="670566" cy="2758230"/>
          </a:xfrm>
          <a:prstGeom prst="straightConnector1">
            <a:avLst/>
          </a:prstGeom>
          <a:ln w="571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36C5DCD2-72EB-5B4D-A179-09D42EDECE1B}"/>
              </a:ext>
            </a:extLst>
          </p:cNvPr>
          <p:cNvSpPr txBox="1"/>
          <p:nvPr/>
        </p:nvSpPr>
        <p:spPr>
          <a:xfrm>
            <a:off x="5748616" y="4638173"/>
            <a:ext cx="5734246" cy="1754326"/>
          </a:xfrm>
          <a:prstGeom prst="rect">
            <a:avLst/>
          </a:prstGeom>
          <a:solidFill>
            <a:schemeClr val="tx2"/>
          </a:solidFill>
          <a:ln w="38100">
            <a:solidFill>
              <a:schemeClr val="bg2"/>
            </a:solidFill>
          </a:ln>
        </p:spPr>
        <p:txBody>
          <a:bodyPr wrap="square" rtlCol="0">
            <a:spAutoFit/>
          </a:bodyPr>
          <a:lstStyle/>
          <a:p>
            <a:pPr algn="ctr"/>
            <a:r>
              <a:rPr lang="en-GB" sz="3600" b="1" dirty="0">
                <a:solidFill>
                  <a:schemeClr val="bg2"/>
                </a:solidFill>
                <a:latin typeface="Calibri" panose="020F0502020204030204" pitchFamily="34" charset="0"/>
                <a:cs typeface="Calibri" panose="020F0502020204030204" pitchFamily="34" charset="0"/>
              </a:rPr>
              <a:t>A six-day war between Israel, Egypt, Jordan and Syria in 1967</a:t>
            </a:r>
          </a:p>
        </p:txBody>
      </p:sp>
      <p:sp>
        <p:nvSpPr>
          <p:cNvPr id="23" name="TextBox 22">
            <a:extLst>
              <a:ext uri="{FF2B5EF4-FFF2-40B4-BE49-F238E27FC236}">
                <a16:creationId xmlns:a16="http://schemas.microsoft.com/office/drawing/2014/main" id="{2AB55973-8B7E-334E-8B19-9D8C0CEB8788}"/>
              </a:ext>
            </a:extLst>
          </p:cNvPr>
          <p:cNvSpPr txBox="1"/>
          <p:nvPr/>
        </p:nvSpPr>
        <p:spPr>
          <a:xfrm>
            <a:off x="5722549" y="319959"/>
            <a:ext cx="5734246" cy="1754326"/>
          </a:xfrm>
          <a:prstGeom prst="rect">
            <a:avLst/>
          </a:prstGeom>
          <a:solidFill>
            <a:schemeClr val="tx2"/>
          </a:solidFill>
          <a:ln w="38100">
            <a:solidFill>
              <a:schemeClr val="bg2"/>
            </a:solidFill>
          </a:ln>
        </p:spPr>
        <p:txBody>
          <a:bodyPr wrap="square" rtlCol="0">
            <a:spAutoFit/>
          </a:bodyPr>
          <a:lstStyle/>
          <a:p>
            <a:pPr algn="ctr"/>
            <a:r>
              <a:rPr lang="en-GB" sz="3600" b="1" dirty="0">
                <a:solidFill>
                  <a:schemeClr val="bg2"/>
                </a:solidFill>
                <a:latin typeface="Calibri" panose="020F0502020204030204" pitchFamily="34" charset="0"/>
                <a:cs typeface="Calibri" panose="020F0502020204030204" pitchFamily="34" charset="0"/>
              </a:rPr>
              <a:t>Called for Israel’s withdrawal from land occupied during the 1967 war</a:t>
            </a:r>
          </a:p>
        </p:txBody>
      </p:sp>
      <p:sp>
        <p:nvSpPr>
          <p:cNvPr id="32" name="TextBox 31">
            <a:extLst>
              <a:ext uri="{FF2B5EF4-FFF2-40B4-BE49-F238E27FC236}">
                <a16:creationId xmlns:a16="http://schemas.microsoft.com/office/drawing/2014/main" id="{578717E1-BA03-E941-8EC5-9A7224867933}"/>
              </a:ext>
            </a:extLst>
          </p:cNvPr>
          <p:cNvSpPr txBox="1"/>
          <p:nvPr/>
        </p:nvSpPr>
        <p:spPr>
          <a:xfrm>
            <a:off x="768325" y="4926831"/>
            <a:ext cx="4055148" cy="1200329"/>
          </a:xfrm>
          <a:prstGeom prst="rect">
            <a:avLst/>
          </a:prstGeom>
          <a:solidFill>
            <a:schemeClr val="bg1"/>
          </a:solidFill>
          <a:ln w="38100">
            <a:solidFill>
              <a:schemeClr val="bg2"/>
            </a:solidFill>
          </a:ln>
        </p:spPr>
        <p:txBody>
          <a:bodyPr wrap="square" rtlCol="0">
            <a:spAutoFit/>
          </a:bodyPr>
          <a:lstStyle/>
          <a:p>
            <a:pPr algn="ctr"/>
            <a:r>
              <a:rPr lang="en-GB" sz="3600" b="1" dirty="0">
                <a:solidFill>
                  <a:schemeClr val="tx2"/>
                </a:solidFill>
                <a:latin typeface="Calibri" panose="020F0502020204030204" pitchFamily="34" charset="0"/>
                <a:cs typeface="Calibri" panose="020F0502020204030204" pitchFamily="34" charset="0"/>
              </a:rPr>
              <a:t>Add these to your glossary too</a:t>
            </a:r>
          </a:p>
        </p:txBody>
      </p:sp>
    </p:spTree>
    <p:extLst>
      <p:ext uri="{BB962C8B-B14F-4D97-AF65-F5344CB8AC3E}">
        <p14:creationId xmlns:p14="http://schemas.microsoft.com/office/powerpoint/2010/main" val="2746085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4D8387-A8B0-C44E-93AE-12DE2125ECF8}"/>
              </a:ext>
            </a:extLst>
          </p:cNvPr>
          <p:cNvSpPr>
            <a:spLocks noGrp="1"/>
          </p:cNvSpPr>
          <p:nvPr>
            <p:ph type="title"/>
          </p:nvPr>
        </p:nvSpPr>
        <p:spPr>
          <a:xfrm>
            <a:off x="585216" y="405233"/>
            <a:ext cx="11018520" cy="938343"/>
          </a:xfrm>
        </p:spPr>
        <p:txBody>
          <a:bodyPr anchor="b">
            <a:normAutofit/>
          </a:bodyPr>
          <a:lstStyle/>
          <a:p>
            <a:r>
              <a:rPr lang="en-GB" sz="5400" dirty="0"/>
              <a:t>June 1967 War</a:t>
            </a:r>
          </a:p>
        </p:txBody>
      </p:sp>
      <p:sp>
        <p:nvSpPr>
          <p:cNvPr id="7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120B8EB-FD22-4E4F-8ABD-E5217ACE8041}"/>
              </a:ext>
            </a:extLst>
          </p:cNvPr>
          <p:cNvSpPr>
            <a:spLocks noGrp="1"/>
          </p:cNvSpPr>
          <p:nvPr>
            <p:ph idx="1"/>
          </p:nvPr>
        </p:nvSpPr>
        <p:spPr>
          <a:xfrm>
            <a:off x="572493" y="2074039"/>
            <a:ext cx="11323851" cy="2300984"/>
          </a:xfrm>
        </p:spPr>
        <p:txBody>
          <a:bodyPr anchor="t">
            <a:normAutofit/>
          </a:bodyPr>
          <a:lstStyle/>
          <a:p>
            <a:r>
              <a:rPr lang="en-GB" sz="1800" dirty="0"/>
              <a:t>Also known as the ‘Third Arab-Israeli War’</a:t>
            </a:r>
          </a:p>
          <a:p>
            <a:r>
              <a:rPr lang="en-GB" sz="1800" dirty="0"/>
              <a:t>What were the </a:t>
            </a:r>
            <a:r>
              <a:rPr lang="en-GB" sz="1800" b="1" dirty="0">
                <a:solidFill>
                  <a:schemeClr val="accent2"/>
                </a:solidFill>
              </a:rPr>
              <a:t>first</a:t>
            </a:r>
            <a:r>
              <a:rPr lang="en-GB" sz="1800" dirty="0"/>
              <a:t> and </a:t>
            </a:r>
            <a:r>
              <a:rPr lang="en-GB" sz="1800" b="1" dirty="0">
                <a:solidFill>
                  <a:schemeClr val="accent2"/>
                </a:solidFill>
              </a:rPr>
              <a:t>second</a:t>
            </a:r>
            <a:r>
              <a:rPr lang="en-GB" sz="1800" dirty="0"/>
              <a:t> Arab-Israeli Wars?</a:t>
            </a:r>
          </a:p>
          <a:p>
            <a:pPr marL="457200" lvl="1" indent="0">
              <a:buNone/>
            </a:pPr>
            <a:r>
              <a:rPr lang="en-GB" sz="1800" dirty="0"/>
              <a:t>1) </a:t>
            </a:r>
            <a:r>
              <a:rPr lang="en-GB" sz="1800" b="1" dirty="0">
                <a:solidFill>
                  <a:schemeClr val="accent2"/>
                </a:solidFill>
              </a:rPr>
              <a:t>1948</a:t>
            </a:r>
            <a:r>
              <a:rPr lang="en-GB" sz="1800" dirty="0"/>
              <a:t> war between Israel and the surrounding Arab countries which resulted in Israel expanding its territory to include 78% of Mandate Palestine</a:t>
            </a:r>
          </a:p>
          <a:p>
            <a:pPr marL="457200" lvl="1" indent="0">
              <a:buNone/>
            </a:pPr>
            <a:r>
              <a:rPr lang="en-GB" sz="1800" dirty="0"/>
              <a:t>2) </a:t>
            </a:r>
            <a:r>
              <a:rPr lang="en-GB" sz="1800" b="1" dirty="0">
                <a:solidFill>
                  <a:schemeClr val="accent2"/>
                </a:solidFill>
              </a:rPr>
              <a:t>1956</a:t>
            </a:r>
            <a:r>
              <a:rPr lang="en-GB" sz="1800" dirty="0"/>
              <a:t> war between Israel, Britain, France and Egypt over Nasser and the Suez Canal </a:t>
            </a:r>
          </a:p>
          <a:p>
            <a:endParaRPr lang="en-GB" sz="1800" dirty="0"/>
          </a:p>
        </p:txBody>
      </p:sp>
      <p:pic>
        <p:nvPicPr>
          <p:cNvPr id="5" name="Picture 2" descr="Egypt, Saudi Arabia to Build Bridge Where Moses Parted the Red Sea">
            <a:extLst>
              <a:ext uri="{FF2B5EF4-FFF2-40B4-BE49-F238E27FC236}">
                <a16:creationId xmlns:a16="http://schemas.microsoft.com/office/drawing/2014/main" id="{0AE244E2-0DCB-3543-A124-2FBDDB5F009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504685" y="42512"/>
            <a:ext cx="3613101" cy="2282696"/>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id="{3973673F-5A35-0644-B378-29EA0644EACC}"/>
              </a:ext>
            </a:extLst>
          </p:cNvPr>
          <p:cNvSpPr txBox="1">
            <a:spLocks/>
          </p:cNvSpPr>
          <p:nvPr/>
        </p:nvSpPr>
        <p:spPr>
          <a:xfrm>
            <a:off x="572493" y="3700432"/>
            <a:ext cx="11529523" cy="251335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Tension had been increasing between Israel and Egypt over access to the </a:t>
            </a:r>
            <a:r>
              <a:rPr lang="en-GB" sz="2000" b="1" dirty="0"/>
              <a:t>Straits of Tiran </a:t>
            </a:r>
            <a:r>
              <a:rPr lang="en-GB" sz="2000" dirty="0">
                <a:sym typeface="Wingdings" pitchFamily="2" charset="2"/>
              </a:rPr>
              <a:t> the narrow sea passage which is strategically important to both Israel and Egypt (in 1967, 90% of Israel’s oil came through this)</a:t>
            </a:r>
          </a:p>
          <a:p>
            <a:r>
              <a:rPr lang="en-GB" sz="2000" dirty="0"/>
              <a:t>Tension had also been increasing between </a:t>
            </a:r>
            <a:r>
              <a:rPr lang="en-GB" sz="2000" b="1" dirty="0"/>
              <a:t>Israel and Syria in the north</a:t>
            </a:r>
          </a:p>
          <a:p>
            <a:r>
              <a:rPr lang="en-GB" sz="2000" dirty="0">
                <a:solidFill>
                  <a:srgbClr val="C00000"/>
                </a:solidFill>
              </a:rPr>
              <a:t>On 22</a:t>
            </a:r>
            <a:r>
              <a:rPr lang="en-GB" sz="2000" baseline="30000" dirty="0">
                <a:solidFill>
                  <a:srgbClr val="C00000"/>
                </a:solidFill>
              </a:rPr>
              <a:t>nd</a:t>
            </a:r>
            <a:r>
              <a:rPr lang="en-GB" sz="2000" dirty="0">
                <a:solidFill>
                  <a:srgbClr val="C00000"/>
                </a:solidFill>
              </a:rPr>
              <a:t> May, Nasser closed the Straits of Tiran to Israeli shipping</a:t>
            </a:r>
          </a:p>
          <a:p>
            <a:r>
              <a:rPr lang="en-GB" sz="2000" dirty="0"/>
              <a:t>There was compulsory military service in Israel at this time, so Israel was </a:t>
            </a:r>
            <a:r>
              <a:rPr lang="en-GB" sz="2000" dirty="0">
                <a:solidFill>
                  <a:srgbClr val="C00000"/>
                </a:solidFill>
              </a:rPr>
              <a:t>ready to fight</a:t>
            </a:r>
          </a:p>
          <a:p>
            <a:r>
              <a:rPr lang="en-GB" sz="2000" dirty="0"/>
              <a:t>30</a:t>
            </a:r>
            <a:r>
              <a:rPr lang="en-GB" sz="2000" baseline="30000" dirty="0"/>
              <a:t>th</a:t>
            </a:r>
            <a:r>
              <a:rPr lang="en-GB" sz="2000" dirty="0"/>
              <a:t> May 1967: a defence agreement was signed between Jordan and Egypt</a:t>
            </a:r>
          </a:p>
          <a:p>
            <a:r>
              <a:rPr lang="en-GB" sz="2000" dirty="0"/>
              <a:t>On the morning of </a:t>
            </a:r>
            <a:r>
              <a:rPr lang="en-GB" sz="2000" u="sng" dirty="0"/>
              <a:t>5</a:t>
            </a:r>
            <a:r>
              <a:rPr lang="en-GB" sz="2000" u="sng" baseline="30000" dirty="0"/>
              <a:t>th</a:t>
            </a:r>
            <a:r>
              <a:rPr lang="en-GB" sz="2000" u="sng" dirty="0"/>
              <a:t> June, Israel attacked Egypt</a:t>
            </a:r>
            <a:r>
              <a:rPr lang="en-GB" sz="2000" dirty="0"/>
              <a:t>. The war had started… </a:t>
            </a:r>
          </a:p>
          <a:p>
            <a:pPr marL="0" indent="0">
              <a:buNone/>
            </a:pPr>
            <a:endParaRPr lang="en-GB" sz="2000" dirty="0"/>
          </a:p>
        </p:txBody>
      </p:sp>
      <p:pic>
        <p:nvPicPr>
          <p:cNvPr id="7" name="Picture 6" descr="Graphical user interface, text, application, email&#10;&#10;Description automatically generated">
            <a:extLst>
              <a:ext uri="{FF2B5EF4-FFF2-40B4-BE49-F238E27FC236}">
                <a16:creationId xmlns:a16="http://schemas.microsoft.com/office/drawing/2014/main" id="{43AB92FE-2D2C-A646-A40F-D69A2D0BE4D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156466" y="68290"/>
            <a:ext cx="2277053" cy="2241568"/>
          </a:xfrm>
          <a:prstGeom prst="rect">
            <a:avLst/>
          </a:prstGeom>
        </p:spPr>
      </p:pic>
      <p:cxnSp>
        <p:nvCxnSpPr>
          <p:cNvPr id="10" name="Straight Arrow Connector 9">
            <a:extLst>
              <a:ext uri="{FF2B5EF4-FFF2-40B4-BE49-F238E27FC236}">
                <a16:creationId xmlns:a16="http://schemas.microsoft.com/office/drawing/2014/main" id="{8FBCB59C-17CF-2C4C-B323-828331850D54}"/>
              </a:ext>
            </a:extLst>
          </p:cNvPr>
          <p:cNvCxnSpPr>
            <a:cxnSpLocks/>
          </p:cNvCxnSpPr>
          <p:nvPr/>
        </p:nvCxnSpPr>
        <p:spPr>
          <a:xfrm flipV="1">
            <a:off x="9589629" y="1861667"/>
            <a:ext cx="1144632" cy="1900616"/>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3DA599D-D64E-4A48-ADE3-A196A3CE16CA}"/>
              </a:ext>
            </a:extLst>
          </p:cNvPr>
          <p:cNvCxnSpPr>
            <a:cxnSpLocks/>
          </p:cNvCxnSpPr>
          <p:nvPr/>
        </p:nvCxnSpPr>
        <p:spPr>
          <a:xfrm flipH="1" flipV="1">
            <a:off x="7832035" y="381467"/>
            <a:ext cx="1550504" cy="3349892"/>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3348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4D8387-A8B0-C44E-93AE-12DE2125ECF8}"/>
              </a:ext>
            </a:extLst>
          </p:cNvPr>
          <p:cNvSpPr>
            <a:spLocks noGrp="1"/>
          </p:cNvSpPr>
          <p:nvPr>
            <p:ph type="title"/>
          </p:nvPr>
        </p:nvSpPr>
        <p:spPr>
          <a:xfrm>
            <a:off x="572493" y="371601"/>
            <a:ext cx="6125910" cy="938343"/>
          </a:xfrm>
        </p:spPr>
        <p:txBody>
          <a:bodyPr anchor="b">
            <a:normAutofit/>
          </a:bodyPr>
          <a:lstStyle/>
          <a:p>
            <a:r>
              <a:rPr lang="en-GB" sz="4800" b="1" dirty="0"/>
              <a:t>The Six Days of the War</a:t>
            </a:r>
          </a:p>
        </p:txBody>
      </p:sp>
      <p:sp>
        <p:nvSpPr>
          <p:cNvPr id="7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120B8EB-FD22-4E4F-8ABD-E5217ACE8041}"/>
              </a:ext>
            </a:extLst>
          </p:cNvPr>
          <p:cNvSpPr>
            <a:spLocks noGrp="1"/>
          </p:cNvSpPr>
          <p:nvPr>
            <p:ph idx="1"/>
          </p:nvPr>
        </p:nvSpPr>
        <p:spPr>
          <a:xfrm>
            <a:off x="597085" y="1933646"/>
            <a:ext cx="7669986" cy="4119172"/>
          </a:xfrm>
        </p:spPr>
        <p:txBody>
          <a:bodyPr anchor="t">
            <a:noAutofit/>
          </a:bodyPr>
          <a:lstStyle/>
          <a:p>
            <a:r>
              <a:rPr lang="en-GB" sz="2200" dirty="0"/>
              <a:t>5</a:t>
            </a:r>
            <a:r>
              <a:rPr lang="en-GB" sz="2200" baseline="30000" dirty="0"/>
              <a:t>th</a:t>
            </a:r>
            <a:r>
              <a:rPr lang="en-GB" sz="2200" dirty="0"/>
              <a:t> June / </a:t>
            </a:r>
            <a:r>
              <a:rPr lang="en-GB" sz="2200" b="1" dirty="0"/>
              <a:t>Day 1</a:t>
            </a:r>
            <a:r>
              <a:rPr lang="en-GB" sz="2200" dirty="0"/>
              <a:t>: Israel launches a surprise attack on Egyptian air forces and also attacks Syrian, Jordanian and Iraqi air forces. By midday, all of Egypt’s airfields and most of Egypt’s planes have been bombed. Israel also enters the </a:t>
            </a:r>
            <a:r>
              <a:rPr lang="en-GB" sz="2200" b="1" dirty="0">
                <a:solidFill>
                  <a:srgbClr val="2AFF91"/>
                </a:solidFill>
              </a:rPr>
              <a:t>Sinai Peninsula</a:t>
            </a:r>
            <a:r>
              <a:rPr lang="en-GB" sz="2200" dirty="0">
                <a:solidFill>
                  <a:srgbClr val="2AFF91"/>
                </a:solidFill>
              </a:rPr>
              <a:t>. </a:t>
            </a:r>
            <a:r>
              <a:rPr lang="en-GB" sz="2200" dirty="0"/>
              <a:t>Jordan’s airfields and air forces are also attacked, and Jordan responds by attacking Israeli cities including West Jerusalem</a:t>
            </a:r>
          </a:p>
          <a:p>
            <a:r>
              <a:rPr lang="en-GB" sz="2200" dirty="0"/>
              <a:t>6</a:t>
            </a:r>
            <a:r>
              <a:rPr lang="en-GB" sz="2200" baseline="30000" dirty="0"/>
              <a:t>th</a:t>
            </a:r>
            <a:r>
              <a:rPr lang="en-GB" sz="2200" dirty="0"/>
              <a:t> June / </a:t>
            </a:r>
            <a:r>
              <a:rPr lang="en-GB" sz="2200" b="1" dirty="0"/>
              <a:t>Day 2</a:t>
            </a:r>
            <a:r>
              <a:rPr lang="en-GB" sz="2200" dirty="0"/>
              <a:t>: extensive fighting between Israeli and Jordanian forces across the </a:t>
            </a:r>
            <a:r>
              <a:rPr lang="en-GB" sz="2200" b="1" dirty="0">
                <a:solidFill>
                  <a:srgbClr val="B6FF00"/>
                </a:solidFill>
              </a:rPr>
              <a:t>West Bank</a:t>
            </a:r>
            <a:r>
              <a:rPr lang="en-GB" sz="2200" dirty="0">
                <a:solidFill>
                  <a:srgbClr val="B6FF00"/>
                </a:solidFill>
              </a:rPr>
              <a:t>, </a:t>
            </a:r>
            <a:r>
              <a:rPr lang="en-GB" sz="2200" dirty="0"/>
              <a:t>particularly over control of Jerusalem</a:t>
            </a:r>
            <a:endParaRPr lang="en-GB" sz="2200" dirty="0">
              <a:solidFill>
                <a:srgbClr val="B6FF00"/>
              </a:solidFill>
            </a:endParaRPr>
          </a:p>
          <a:p>
            <a:r>
              <a:rPr lang="en-GB" sz="2200" dirty="0"/>
              <a:t>7</a:t>
            </a:r>
            <a:r>
              <a:rPr lang="en-GB" sz="2200" baseline="30000" dirty="0"/>
              <a:t>th</a:t>
            </a:r>
            <a:r>
              <a:rPr lang="en-GB" sz="2200" dirty="0"/>
              <a:t> June / </a:t>
            </a:r>
            <a:r>
              <a:rPr lang="en-GB" sz="2200" b="1" dirty="0"/>
              <a:t>Day 3</a:t>
            </a:r>
            <a:r>
              <a:rPr lang="en-GB" sz="2200" dirty="0"/>
              <a:t>: Israel captures East Jerusalem and the </a:t>
            </a:r>
            <a:r>
              <a:rPr lang="en-GB" sz="2200" b="1" dirty="0">
                <a:solidFill>
                  <a:srgbClr val="BD7E36"/>
                </a:solidFill>
              </a:rPr>
              <a:t>Old City of Jerusalem </a:t>
            </a:r>
            <a:r>
              <a:rPr lang="en-GB" sz="2200" dirty="0"/>
              <a:t>including the Western Wall and the Dome of the Rock</a:t>
            </a:r>
          </a:p>
        </p:txBody>
      </p:sp>
      <p:pic>
        <p:nvPicPr>
          <p:cNvPr id="7" name="Picture 6" descr="Graphical user interface, application, table&#10;&#10;Description automatically generated">
            <a:extLst>
              <a:ext uri="{FF2B5EF4-FFF2-40B4-BE49-F238E27FC236}">
                <a16:creationId xmlns:a16="http://schemas.microsoft.com/office/drawing/2014/main" id="{BA0F897D-D68C-A648-A024-D944B1AC1497}"/>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t="15514"/>
          <a:stretch/>
        </p:blipFill>
        <p:spPr>
          <a:xfrm>
            <a:off x="7002555" y="58265"/>
            <a:ext cx="2064906" cy="1679145"/>
          </a:xfrm>
          <a:prstGeom prst="rect">
            <a:avLst/>
          </a:prstGeom>
          <a:ln>
            <a:solidFill>
              <a:schemeClr val="tx1"/>
            </a:solidFill>
          </a:ln>
        </p:spPr>
      </p:pic>
      <p:pic>
        <p:nvPicPr>
          <p:cNvPr id="6" name="Picture 5" descr="A picture containing text, monitor, screenshot, screen&#10;&#10;Description automatically generated">
            <a:extLst>
              <a:ext uri="{FF2B5EF4-FFF2-40B4-BE49-F238E27FC236}">
                <a16:creationId xmlns:a16="http://schemas.microsoft.com/office/drawing/2014/main" id="{DF0688A9-9C65-7441-A077-6AA1D5B6007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692005" y="712322"/>
            <a:ext cx="3425781" cy="6044546"/>
          </a:xfrm>
          <a:prstGeom prst="rect">
            <a:avLst/>
          </a:prstGeom>
        </p:spPr>
      </p:pic>
      <p:cxnSp>
        <p:nvCxnSpPr>
          <p:cNvPr id="10" name="Straight Arrow Connector 9">
            <a:extLst>
              <a:ext uri="{FF2B5EF4-FFF2-40B4-BE49-F238E27FC236}">
                <a16:creationId xmlns:a16="http://schemas.microsoft.com/office/drawing/2014/main" id="{172024BE-4D33-7A4B-AE52-45CA6B02778F}"/>
              </a:ext>
            </a:extLst>
          </p:cNvPr>
          <p:cNvCxnSpPr>
            <a:cxnSpLocks/>
          </p:cNvCxnSpPr>
          <p:nvPr/>
        </p:nvCxnSpPr>
        <p:spPr>
          <a:xfrm>
            <a:off x="6789107" y="3144033"/>
            <a:ext cx="2270700" cy="1542818"/>
          </a:xfrm>
          <a:prstGeom prst="straightConnector1">
            <a:avLst/>
          </a:prstGeom>
          <a:ln w="38100">
            <a:solidFill>
              <a:srgbClr val="2AFF9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637ED006-3F04-B64A-A1BC-89DD380C1208}"/>
              </a:ext>
            </a:extLst>
          </p:cNvPr>
          <p:cNvCxnSpPr>
            <a:cxnSpLocks/>
          </p:cNvCxnSpPr>
          <p:nvPr/>
        </p:nvCxnSpPr>
        <p:spPr>
          <a:xfrm flipV="1">
            <a:off x="5323562" y="2426534"/>
            <a:ext cx="6057724" cy="1894945"/>
          </a:xfrm>
          <a:prstGeom prst="straightConnector1">
            <a:avLst/>
          </a:prstGeom>
          <a:ln w="38100">
            <a:solidFill>
              <a:srgbClr val="B6FF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2EA2FC9-E895-BC4D-A59A-9C4E80020EEB}"/>
              </a:ext>
            </a:extLst>
          </p:cNvPr>
          <p:cNvSpPr txBox="1"/>
          <p:nvPr/>
        </p:nvSpPr>
        <p:spPr>
          <a:xfrm>
            <a:off x="237681" y="5912876"/>
            <a:ext cx="5766566" cy="707886"/>
          </a:xfrm>
          <a:prstGeom prst="rect">
            <a:avLst/>
          </a:prstGeom>
          <a:ln>
            <a:solidFill>
              <a:srgbClr val="BD7E36"/>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000" dirty="0"/>
              <a:t>Can you remember why Jerusalem is significant to Jews, Muslims and Christians?</a:t>
            </a:r>
          </a:p>
        </p:txBody>
      </p:sp>
      <p:sp>
        <p:nvSpPr>
          <p:cNvPr id="15" name="Rectangle 2">
            <a:extLst>
              <a:ext uri="{FF2B5EF4-FFF2-40B4-BE49-F238E27FC236}">
                <a16:creationId xmlns:a16="http://schemas.microsoft.com/office/drawing/2014/main" id="{31282C55-6AD4-D747-89FF-CF8ABA1FAA61}"/>
              </a:ext>
            </a:extLst>
          </p:cNvPr>
          <p:cNvSpPr>
            <a:spLocks noChangeArrowheads="1"/>
          </p:cNvSpPr>
          <p:nvPr/>
        </p:nvSpPr>
        <p:spPr bwMode="auto">
          <a:xfrm>
            <a:off x="7020239" y="5224655"/>
            <a:ext cx="449237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pic>
        <p:nvPicPr>
          <p:cNvPr id="4097" name="Picture 8" descr="Panoramic View Alaqsa Mosque Jerusalem Old Stock Photo (Edit Now) 1086551003">
            <a:extLst>
              <a:ext uri="{FF2B5EF4-FFF2-40B4-BE49-F238E27FC236}">
                <a16:creationId xmlns:a16="http://schemas.microsoft.com/office/drawing/2014/main" id="{BAE9A71C-8F8D-3244-820F-CD9A64B3A426}"/>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6149407" y="5713433"/>
            <a:ext cx="2372386" cy="1106772"/>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52239EA8-FCA0-0247-9A75-373B111614B0}"/>
              </a:ext>
            </a:extLst>
          </p:cNvPr>
          <p:cNvSpPr txBox="1"/>
          <p:nvPr/>
        </p:nvSpPr>
        <p:spPr>
          <a:xfrm>
            <a:off x="8692005" y="386267"/>
            <a:ext cx="1804806" cy="307777"/>
          </a:xfrm>
          <a:prstGeom prst="rect">
            <a:avLst/>
          </a:prstGeom>
          <a:solidFill>
            <a:schemeClr val="bg1"/>
          </a:solidFill>
          <a:ln>
            <a:solidFill>
              <a:schemeClr val="tx1"/>
            </a:solidFill>
          </a:ln>
        </p:spPr>
        <p:txBody>
          <a:bodyPr wrap="square" rtlCol="0">
            <a:spAutoFit/>
          </a:bodyPr>
          <a:lstStyle/>
          <a:p>
            <a:r>
              <a:rPr lang="en-GB" sz="1400" dirty="0"/>
              <a:t>Territory held by Israel</a:t>
            </a:r>
          </a:p>
        </p:txBody>
      </p:sp>
    </p:spTree>
    <p:extLst>
      <p:ext uri="{BB962C8B-B14F-4D97-AF65-F5344CB8AC3E}">
        <p14:creationId xmlns:p14="http://schemas.microsoft.com/office/powerpoint/2010/main" val="3352735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5952</TotalTime>
  <Words>1936</Words>
  <Application>Microsoft Macintosh PowerPoint</Application>
  <PresentationFormat>Widescreen</PresentationFormat>
  <Paragraphs>207</Paragraphs>
  <Slides>22</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22</vt:i4>
      </vt:variant>
    </vt:vector>
  </HeadingPairs>
  <TitlesOfParts>
    <vt:vector size="28" baseType="lpstr">
      <vt:lpstr>Arial</vt:lpstr>
      <vt:lpstr>Calibri</vt:lpstr>
      <vt:lpstr>Calibri Light</vt:lpstr>
      <vt:lpstr>Courier</vt:lpstr>
      <vt:lpstr>1_Office Theme</vt:lpstr>
      <vt:lpstr>2_Office Theme</vt:lpstr>
      <vt:lpstr>PowerPoint Presentation</vt:lpstr>
      <vt:lpstr>Learning objectives</vt:lpstr>
      <vt:lpstr>PowerPoint Presentation</vt:lpstr>
      <vt:lpstr>PowerPoint Presentation</vt:lpstr>
      <vt:lpstr>PowerPoint Presentation</vt:lpstr>
      <vt:lpstr>PowerPoint Presentation</vt:lpstr>
      <vt:lpstr>PowerPoint Presentation</vt:lpstr>
      <vt:lpstr>June 1967 War</vt:lpstr>
      <vt:lpstr>The Six Days of the War</vt:lpstr>
      <vt:lpstr>PowerPoint Presentation</vt:lpstr>
      <vt:lpstr>PowerPoint Presentation</vt:lpstr>
      <vt:lpstr>Watch this BBC video ‘Six Day War: What happened - in 60 seconds’  Add any missing information to your table</vt:lpstr>
      <vt:lpstr>PowerPoint Presentation</vt:lpstr>
      <vt:lpstr>What were the consequences of the June 1967 War?</vt:lpstr>
      <vt:lpstr>PowerPoint Presentation</vt:lpstr>
      <vt:lpstr>PowerPoint Presentation</vt:lpstr>
      <vt:lpstr>The death toll</vt:lpstr>
      <vt:lpstr>More consequences of 1967</vt:lpstr>
      <vt:lpstr>UN Resolution 242</vt:lpstr>
      <vt:lpstr>1973 Yom Kippur War and 1978 Camp David Accords</vt:lpstr>
      <vt:lpstr>Homework</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Kelsted, Charlotte</dc:creator>
  <cp:lastModifiedBy>Kelsted, Charlotte</cp:lastModifiedBy>
  <cp:revision>1658</cp:revision>
  <dcterms:created xsi:type="dcterms:W3CDTF">2021-09-07T09:13:20Z</dcterms:created>
  <dcterms:modified xsi:type="dcterms:W3CDTF">2021-12-02T15:25:51Z</dcterms:modified>
</cp:coreProperties>
</file>